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embeddings/oleObject1.bin" ContentType="application/vnd.openxmlformats-officedocument.oleObject"/>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embeddings/oleObject2.bin" ContentType="application/vnd.openxmlformats-officedocument.oleObject"/>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embeddings/oleObject3.bin" ContentType="application/vnd.openxmlformats-officedocument.oleObject"/>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embeddings/oleObject4.bin" ContentType="application/vnd.openxmlformats-officedocument.oleObject"/>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embeddings/oleObject5.bin" ContentType="application/vnd.openxmlformats-officedocument.oleObject"/>
  <Override PartName="/ppt/tags/tag19.xml" ContentType="application/vnd.openxmlformats-officedocument.presentationml.tags+xml"/>
  <Override PartName="/ppt/tags/tag20.xml" ContentType="application/vnd.openxmlformats-officedocument.presentationml.tags+xml"/>
  <Override PartName="/ppt/embeddings/oleObject6.bin" ContentType="application/vnd.openxmlformats-officedocument.oleObject"/>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embeddings/oleObject7.bin" ContentType="application/vnd.openxmlformats-officedocument.oleObject"/>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embeddings/oleObject8.bin" ContentType="application/vnd.openxmlformats-officedocument.oleObject"/>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embeddings/oleObject9.bin" ContentType="application/vnd.openxmlformats-officedocument.oleObject"/>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embeddings/oleObject10.bin" ContentType="application/vnd.openxmlformats-officedocument.oleObject"/>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embeddings/oleObject11.bin" ContentType="application/vnd.openxmlformats-officedocument.oleObject"/>
  <Override PartName="/ppt/tags/tag39.xml" ContentType="application/vnd.openxmlformats-officedocument.presentationml.tags+xml"/>
  <Override PartName="/ppt/tags/tag40.xml" ContentType="application/vnd.openxmlformats-officedocument.presentationml.tags+xml"/>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6" r:id="rId2"/>
    <p:sldMasterId id="2147483699" r:id="rId3"/>
  </p:sldMasterIdLst>
  <p:notesMasterIdLst>
    <p:notesMasterId r:id="rId41"/>
  </p:notesMasterIdLst>
  <p:handoutMasterIdLst>
    <p:handoutMasterId r:id="rId42"/>
  </p:handoutMasterIdLst>
  <p:sldIdLst>
    <p:sldId id="256" r:id="rId4"/>
    <p:sldId id="307" r:id="rId5"/>
    <p:sldId id="304" r:id="rId6"/>
    <p:sldId id="262" r:id="rId7"/>
    <p:sldId id="279" r:id="rId8"/>
    <p:sldId id="281" r:id="rId9"/>
    <p:sldId id="274" r:id="rId10"/>
    <p:sldId id="273" r:id="rId11"/>
    <p:sldId id="283" r:id="rId12"/>
    <p:sldId id="264" r:id="rId13"/>
    <p:sldId id="278" r:id="rId14"/>
    <p:sldId id="260" r:id="rId15"/>
    <p:sldId id="265" r:id="rId16"/>
    <p:sldId id="266" r:id="rId17"/>
    <p:sldId id="284" r:id="rId18"/>
    <p:sldId id="263" r:id="rId19"/>
    <p:sldId id="275" r:id="rId20"/>
    <p:sldId id="291" r:id="rId21"/>
    <p:sldId id="288"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8" r:id="rId35"/>
    <p:sldId id="306" r:id="rId36"/>
    <p:sldId id="305" r:id="rId37"/>
    <p:sldId id="309" r:id="rId38"/>
    <p:sldId id="290" r:id="rId39"/>
    <p:sldId id="27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756" autoAdjust="0"/>
  </p:normalViewPr>
  <p:slideViewPr>
    <p:cSldViewPr snapToGrid="0" snapToObjects="1" showGuides="1">
      <p:cViewPr varScale="1">
        <p:scale>
          <a:sx n="60" d="100"/>
          <a:sy n="60" d="100"/>
        </p:scale>
        <p:origin x="-2504" y="-112"/>
      </p:cViewPr>
      <p:guideLst>
        <p:guide orient="horz" pos="4319"/>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3B4D90-5CF6-7A46-ADD6-4EB22DB80AC1}" type="datetimeFigureOut">
              <a:rPr lang="en-US" smtClean="0"/>
              <a:t>12/17/15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D40701-A215-3146-A7CD-0661A940697B}" type="slidenum">
              <a:rPr lang="en-US" smtClean="0"/>
              <a:t>‹#›</a:t>
            </a:fld>
            <a:endParaRPr lang="en-US"/>
          </a:p>
        </p:txBody>
      </p:sp>
    </p:spTree>
    <p:extLst>
      <p:ext uri="{BB962C8B-B14F-4D97-AF65-F5344CB8AC3E}">
        <p14:creationId xmlns:p14="http://schemas.microsoft.com/office/powerpoint/2010/main" val="3773317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48EFD7-E001-614D-845B-2B76128DCDD3}" type="datetimeFigureOut">
              <a:rPr lang="en-US" smtClean="0"/>
              <a:t>12/17/15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EB075E-73ED-174F-AF4F-94FEE5295C3E}" type="slidenum">
              <a:rPr lang="en-US" smtClean="0"/>
              <a:t>‹#›</a:t>
            </a:fld>
            <a:endParaRPr lang="en-US"/>
          </a:p>
        </p:txBody>
      </p:sp>
    </p:spTree>
    <p:extLst>
      <p:ext uri="{BB962C8B-B14F-4D97-AF65-F5344CB8AC3E}">
        <p14:creationId xmlns:p14="http://schemas.microsoft.com/office/powerpoint/2010/main" val="786248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a:t>
            </a:fld>
            <a:endParaRPr lang="en-US"/>
          </a:p>
        </p:txBody>
      </p:sp>
    </p:spTree>
    <p:extLst>
      <p:ext uri="{BB962C8B-B14F-4D97-AF65-F5344CB8AC3E}">
        <p14:creationId xmlns:p14="http://schemas.microsoft.com/office/powerpoint/2010/main" val="274088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learning uses collaboration tools to get</a:t>
            </a:r>
            <a:r>
              <a:rPr lang="en-US" baseline="0" dirty="0" smtClean="0"/>
              <a:t> students to create a communal experience where students help each other and educators simply guide and facilitate the learning process. In the extreme cases, the students are recreating the educational content in their own terms and language. See https://</a:t>
            </a:r>
            <a:r>
              <a:rPr lang="en-US" baseline="0" dirty="0" err="1" smtClean="0"/>
              <a:t>spoonfeedme.com.au</a:t>
            </a:r>
            <a:r>
              <a:rPr lang="en-US" baseline="0" dirty="0" smtClean="0"/>
              <a:t>/ for an example of students preferring to get the lesson explained by a prior year’s “top” student than the lecturer. </a:t>
            </a:r>
          </a:p>
          <a:p>
            <a:endParaRPr lang="en-US" baseline="0" dirty="0" smtClean="0"/>
          </a:p>
          <a:p>
            <a:r>
              <a:rPr lang="en-US" baseline="0" dirty="0" smtClean="0"/>
              <a:t>Gamification adds competitiveness to the learning process. The student is motivated to acquire a series of badges or achievements – perhaps for bragging rights or because they confer some extra benefits either within or beyond the course. The “game design” approach is also highly applicable to experiential learning. Often in games you learn by failing and then starting over or reversing a bit. Good experiential programs provide opportunities to fail safely, adapt and try again.</a:t>
            </a:r>
          </a:p>
          <a:p>
            <a:endParaRPr lang="en-US" baseline="0" dirty="0" smtClean="0"/>
          </a:p>
          <a:p>
            <a:r>
              <a:rPr lang="en-US" baseline="0" dirty="0" smtClean="0"/>
              <a:t>Project learning takes the position that most WIL can be modeled as a “project”, from a project management/consultancy perspectives. There are milestones, activities, deliverables and evaluations. In a project learning approach the activity is the focus and the “content” is a supporting resource to help achieve an outcome. For example, a Project Plan milestone might have a “Team Charter” activity which is supported by topical content such as teamwork, collaboration, dispute resolution, etc. Rather than “quizzes” with right/wrong, there are simulations which test the ability to apply the learning.</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16</a:t>
            </a:fld>
            <a:endParaRPr lang="en-US"/>
          </a:p>
        </p:txBody>
      </p:sp>
    </p:spTree>
    <p:extLst>
      <p:ext uri="{BB962C8B-B14F-4D97-AF65-F5344CB8AC3E}">
        <p14:creationId xmlns:p14="http://schemas.microsoft.com/office/powerpoint/2010/main" val="104991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Font typeface="Arial" panose="020B0604020202020204" pitchFamily="34" charset="0"/>
              <a:buNone/>
            </a:pPr>
            <a:r>
              <a:rPr lang="en-AU" sz="1200" b="1" dirty="0" smtClean="0">
                <a:latin typeface="Calibri" panose="020F0502020204030204" pitchFamily="34" charset="0"/>
              </a:rPr>
              <a:t>My</a:t>
            </a:r>
            <a:r>
              <a:rPr lang="en-AU" sz="1200" b="1" baseline="0" dirty="0" smtClean="0">
                <a:latin typeface="Calibri" panose="020F0502020204030204" pitchFamily="34" charset="0"/>
              </a:rPr>
              <a:t> co-founder and I left Deloitte soon after delivering a successful pilot of a large scale WIL program with the University of Sydney. We founded Intersective and Deloitte and the University became our first customers – and still are. </a:t>
            </a:r>
          </a:p>
          <a:p>
            <a:pPr marL="0" indent="0">
              <a:spcBef>
                <a:spcPts val="600"/>
              </a:spcBef>
              <a:buFont typeface="Arial" panose="020B0604020202020204" pitchFamily="34" charset="0"/>
              <a:buNone/>
            </a:pPr>
            <a:endParaRPr lang="en-AU" sz="1200" b="1" dirty="0" smtClean="0">
              <a:latin typeface="Calibri" panose="020F0502020204030204" pitchFamily="34" charset="0"/>
            </a:endParaRPr>
          </a:p>
          <a:p>
            <a:pPr marL="0" indent="0">
              <a:spcBef>
                <a:spcPts val="600"/>
              </a:spcBef>
              <a:buFont typeface="Arial" panose="020B0604020202020204" pitchFamily="34" charset="0"/>
              <a:buNone/>
            </a:pPr>
            <a:r>
              <a:rPr lang="en-AU" sz="1200" b="1" dirty="0" smtClean="0">
                <a:latin typeface="Calibri" panose="020F0502020204030204" pitchFamily="34" charset="0"/>
              </a:rPr>
              <a:t>Intersective today provides technology and services to help deliver better experiential learning outcomes for all parties;</a:t>
            </a:r>
          </a:p>
          <a:p>
            <a:pPr marL="365126" lvl="4" indent="-185738">
              <a:spcBef>
                <a:spcPts val="600"/>
              </a:spcBef>
              <a:buFont typeface="Arial" panose="020B0604020202020204" pitchFamily="34" charset="0"/>
              <a:buChar char="•"/>
            </a:pPr>
            <a:r>
              <a:rPr lang="en-AU" b="1" dirty="0" err="1" smtClean="0">
                <a:latin typeface="Calibri" panose="020F0502020204030204" pitchFamily="34" charset="0"/>
              </a:rPr>
              <a:t>Practera</a:t>
            </a:r>
            <a:r>
              <a:rPr lang="en-AU" dirty="0" smtClean="0">
                <a:latin typeface="Calibri" panose="020F0502020204030204" pitchFamily="34" charset="0"/>
              </a:rPr>
              <a:t> is a world first, evidence based ‘project learning’ platform, </a:t>
            </a:r>
            <a:r>
              <a:rPr lang="en-AU" dirty="0" smtClean="0">
                <a:solidFill>
                  <a:schemeClr val="tx1"/>
                </a:solidFill>
                <a:latin typeface="Calibri" panose="020F0502020204030204" pitchFamily="34" charset="0"/>
              </a:rPr>
              <a:t>deployed with over 4000 paying learners, mentors and educators, enabling ‘virtual’ experiential learning, close to deployment as a SaaS product, opening up global potential</a:t>
            </a:r>
          </a:p>
          <a:p>
            <a:pPr marL="365126" lvl="4" indent="-185738">
              <a:spcBef>
                <a:spcPts val="600"/>
              </a:spcBef>
              <a:buFont typeface="Arial" panose="020B0604020202020204" pitchFamily="34" charset="0"/>
              <a:buChar char="•"/>
            </a:pPr>
            <a:r>
              <a:rPr lang="en-AU" b="1" dirty="0" smtClean="0">
                <a:latin typeface="Calibri" panose="020F0502020204030204" pitchFamily="34" charset="0"/>
              </a:rPr>
              <a:t>Intersective</a:t>
            </a:r>
            <a:r>
              <a:rPr lang="en-AU" dirty="0" smtClean="0">
                <a:latin typeface="Calibri" panose="020F0502020204030204" pitchFamily="34" charset="0"/>
              </a:rPr>
              <a:t> delivers advisory services and brokers and manages experiential learning programs built on </a:t>
            </a:r>
            <a:r>
              <a:rPr lang="en-AU" dirty="0" err="1" smtClean="0">
                <a:latin typeface="Calibri" panose="020F0502020204030204" pitchFamily="34" charset="0"/>
              </a:rPr>
              <a:t>Practera</a:t>
            </a:r>
            <a:r>
              <a:rPr lang="en-AU" dirty="0" smtClean="0">
                <a:latin typeface="Calibri" panose="020F0502020204030204" pitchFamily="34" charset="0"/>
              </a:rPr>
              <a:t> with its high-calibre team of industry, academic and entrepreneurial experts</a:t>
            </a:r>
          </a:p>
          <a:p>
            <a:pPr marL="365126" lvl="4" indent="-185738">
              <a:spcBef>
                <a:spcPts val="600"/>
              </a:spcBef>
              <a:buFont typeface="Arial" panose="020B0604020202020204" pitchFamily="34" charset="0"/>
              <a:buChar char="•"/>
            </a:pPr>
            <a:r>
              <a:rPr lang="en-AU" b="1" dirty="0" smtClean="0">
                <a:latin typeface="Calibri" panose="020F0502020204030204" pitchFamily="34" charset="0"/>
              </a:rPr>
              <a:t>Intersective</a:t>
            </a:r>
            <a:r>
              <a:rPr lang="en-AU" dirty="0" smtClean="0">
                <a:latin typeface="Calibri" panose="020F0502020204030204" pitchFamily="34" charset="0"/>
              </a:rPr>
              <a:t> has an experienced founder and management team with technology / business skills, patented, unique technology, ~$1.75M in revenue run rate, R&amp;D tax grant approval, and high quality repeat customer base</a:t>
            </a:r>
          </a:p>
          <a:p>
            <a:pPr rtl="0" eaLnBrk="1" fontAlgn="ctr" latinLnBrk="0" hangingPunct="1"/>
            <a:endParaRPr lang="en-AU" sz="1100" b="1" i="0" u="none" strike="noStrike" kern="1200" dirty="0" smtClean="0">
              <a:solidFill>
                <a:schemeClr val="tx1"/>
              </a:solidFill>
              <a:effectLst/>
              <a:latin typeface="+mn-lt"/>
              <a:ea typeface="+mn-ea"/>
              <a:cs typeface="+mn-cs"/>
            </a:endParaRPr>
          </a:p>
          <a:p>
            <a:pPr rtl="0" eaLnBrk="1" fontAlgn="ctr" latinLnBrk="0" hangingPunct="1"/>
            <a:r>
              <a:rPr lang="en-AU" sz="1100" b="1" i="0" u="none" strike="noStrike" kern="1200" dirty="0" smtClean="0">
                <a:solidFill>
                  <a:schemeClr val="tx1"/>
                </a:solidFill>
                <a:effectLst/>
                <a:latin typeface="+mn-lt"/>
                <a:ea typeface="+mn-ea"/>
                <a:cs typeface="+mn-cs"/>
              </a:rPr>
              <a:t>We started off as a Services business and built technology to help us deliver better outcomes, track experience</a:t>
            </a:r>
            <a:r>
              <a:rPr lang="en-AU" sz="1100" b="1" i="0" u="none" strike="noStrike" kern="1200" baseline="0" dirty="0" smtClean="0">
                <a:solidFill>
                  <a:schemeClr val="tx1"/>
                </a:solidFill>
                <a:effectLst/>
                <a:latin typeface="+mn-lt"/>
                <a:ea typeface="+mn-ea"/>
                <a:cs typeface="+mn-cs"/>
              </a:rPr>
              <a:t> and provide quality assurance analytics to all participants. That technology is now the focus of our business and is called </a:t>
            </a:r>
            <a:r>
              <a:rPr lang="en-AU" sz="1100" b="1" i="0" u="none" strike="noStrike" kern="1200" baseline="0" dirty="0" err="1" smtClean="0">
                <a:solidFill>
                  <a:schemeClr val="tx1"/>
                </a:solidFill>
                <a:effectLst/>
                <a:latin typeface="+mn-lt"/>
                <a:ea typeface="+mn-ea"/>
                <a:cs typeface="+mn-cs"/>
              </a:rPr>
              <a:t>Practera</a:t>
            </a:r>
            <a:r>
              <a:rPr lang="en-AU" sz="1100" b="1" i="0" u="none" strike="noStrike" kern="1200" baseline="0" dirty="0" smtClean="0">
                <a:solidFill>
                  <a:schemeClr val="tx1"/>
                </a:solidFill>
                <a:effectLst/>
                <a:latin typeface="+mn-lt"/>
                <a:ea typeface="+mn-ea"/>
                <a:cs typeface="+mn-cs"/>
              </a:rPr>
              <a:t>.</a:t>
            </a:r>
            <a:endParaRPr lang="en-AU" sz="1100" b="1" i="0" u="none" strike="noStrike" kern="1200" dirty="0" smtClean="0">
              <a:solidFill>
                <a:schemeClr val="tx1"/>
              </a:solidFill>
              <a:effectLst/>
              <a:latin typeface="+mn-lt"/>
              <a:ea typeface="+mn-ea"/>
              <a:cs typeface="+mn-cs"/>
            </a:endParaRPr>
          </a:p>
          <a:p>
            <a:pPr rtl="0" eaLnBrk="1" fontAlgn="ctr" latinLnBrk="0" hangingPunct="1"/>
            <a:endParaRPr lang="en-AU" sz="1100" b="1" i="0" u="none" strike="noStrike" kern="1200" dirty="0" smtClean="0">
              <a:solidFill>
                <a:schemeClr val="tx1"/>
              </a:solidFill>
              <a:effectLst/>
              <a:latin typeface="+mn-lt"/>
              <a:ea typeface="+mn-ea"/>
              <a:cs typeface="+mn-cs"/>
            </a:endParaRPr>
          </a:p>
          <a:p>
            <a:pPr rtl="0" eaLnBrk="1" fontAlgn="ctr" latinLnBrk="0" hangingPunct="1"/>
            <a:r>
              <a:rPr lang="en-AU" sz="1100" b="1" i="0" u="none" strike="noStrike" kern="1200" dirty="0" smtClean="0">
                <a:solidFill>
                  <a:schemeClr val="tx1"/>
                </a:solidFill>
                <a:effectLst/>
                <a:latin typeface="+mn-lt"/>
                <a:ea typeface="+mn-ea"/>
                <a:cs typeface="+mn-cs"/>
              </a:rPr>
              <a:t>Let me give you some insight into </a:t>
            </a:r>
            <a:r>
              <a:rPr lang="en-AU" sz="1100" b="1" i="0" u="none" strike="noStrike" kern="1200" dirty="0" err="1" smtClean="0">
                <a:solidFill>
                  <a:schemeClr val="tx1"/>
                </a:solidFill>
                <a:effectLst/>
                <a:latin typeface="+mn-lt"/>
                <a:ea typeface="+mn-ea"/>
                <a:cs typeface="+mn-cs"/>
              </a:rPr>
              <a:t>Practera</a:t>
            </a:r>
            <a:r>
              <a:rPr lang="en-AU" sz="1100" b="1" i="0" u="none" strike="noStrike" kern="1200" dirty="0" smtClean="0">
                <a:solidFill>
                  <a:schemeClr val="tx1"/>
                </a:solidFill>
                <a:effectLst/>
                <a:latin typeface="+mn-lt"/>
                <a:ea typeface="+mn-ea"/>
                <a:cs typeface="+mn-cs"/>
              </a:rPr>
              <a:t> and what it does…</a:t>
            </a:r>
          </a:p>
          <a:p>
            <a:pPr rtl="0" eaLnBrk="1" fontAlgn="ctr" latinLnBrk="0" hangingPunct="1"/>
            <a:endParaRPr lang="en-AU" sz="1100" b="1"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DB19E439-0A36-4389-B1D4-036D35E9F4EA}" type="slidenum">
              <a:rPr lang="en-AU" smtClean="0">
                <a:solidFill>
                  <a:prstClr val="black"/>
                </a:solidFill>
                <a:latin typeface="Calibri"/>
              </a:rPr>
              <a:pPr>
                <a:defRPr/>
              </a:pPr>
              <a:t>18</a:t>
            </a:fld>
            <a:endParaRPr lang="en-AU" dirty="0">
              <a:solidFill>
                <a:prstClr val="black"/>
              </a:solidFill>
              <a:latin typeface="Calibri"/>
            </a:endParaRPr>
          </a:p>
        </p:txBody>
      </p:sp>
    </p:spTree>
    <p:extLst>
      <p:ext uri="{BB962C8B-B14F-4D97-AF65-F5344CB8AC3E}">
        <p14:creationId xmlns:p14="http://schemas.microsoft.com/office/powerpoint/2010/main" val="1015488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DB19E439-0A36-4389-B1D4-036D35E9F4EA}" type="slidenum">
              <a:rPr lang="en-AU" smtClean="0">
                <a:solidFill>
                  <a:prstClr val="black"/>
                </a:solidFill>
                <a:latin typeface="Calibri"/>
              </a:rPr>
              <a:pPr>
                <a:defRPr/>
              </a:pPr>
              <a:t>19</a:t>
            </a:fld>
            <a:endParaRPr lang="en-AU" dirty="0">
              <a:solidFill>
                <a:prstClr val="black"/>
              </a:solidFill>
              <a:latin typeface="Calibri"/>
            </a:endParaRPr>
          </a:p>
        </p:txBody>
      </p:sp>
    </p:spTree>
    <p:extLst>
      <p:ext uri="{BB962C8B-B14F-4D97-AF65-F5344CB8AC3E}">
        <p14:creationId xmlns:p14="http://schemas.microsoft.com/office/powerpoint/2010/main" val="2491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Sentiment Analytics</a:t>
            </a:r>
          </a:p>
          <a:p>
            <a:endParaRPr lang="en-US" dirty="0"/>
          </a:p>
        </p:txBody>
      </p:sp>
      <p:sp>
        <p:nvSpPr>
          <p:cNvPr id="4" name="Slide Number Placeholder 3"/>
          <p:cNvSpPr>
            <a:spLocks noGrp="1"/>
          </p:cNvSpPr>
          <p:nvPr>
            <p:ph type="sldNum" sz="quarter" idx="10"/>
          </p:nvPr>
        </p:nvSpPr>
        <p:spPr/>
        <p:txBody>
          <a:bodyPr/>
          <a:lstStyle/>
          <a:p>
            <a:fld id="{06BBB3A6-C93D-354B-874B-4D776FB176A9}"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233177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AA9E311-DA49-4CB6-AA72-C3AA8DEFC9FB}" type="slidenum">
              <a:rPr lang="en-AU" smtClean="0">
                <a:solidFill>
                  <a:prstClr val="black"/>
                </a:solidFill>
              </a:rPr>
              <a:pPr/>
              <a:t>33</a:t>
            </a:fld>
            <a:endParaRPr lang="en-AU">
              <a:solidFill>
                <a:prstClr val="black"/>
              </a:solidFill>
            </a:endParaRPr>
          </a:p>
        </p:txBody>
      </p:sp>
    </p:spTree>
    <p:extLst>
      <p:ext uri="{BB962C8B-B14F-4D97-AF65-F5344CB8AC3E}">
        <p14:creationId xmlns:p14="http://schemas.microsoft.com/office/powerpoint/2010/main" val="40904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6BBB3A6-C93D-354B-874B-4D776FB176A9}" type="slidenum">
              <a:rPr lang="en-US" smtClean="0"/>
              <a:t>35</a:t>
            </a:fld>
            <a:endParaRPr lang="en-US"/>
          </a:p>
        </p:txBody>
      </p:sp>
    </p:spTree>
    <p:extLst>
      <p:ext uri="{BB962C8B-B14F-4D97-AF65-F5344CB8AC3E}">
        <p14:creationId xmlns:p14="http://schemas.microsoft.com/office/powerpoint/2010/main" val="2455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endParaRPr lang="en-AU" dirty="0"/>
          </a:p>
        </p:txBody>
      </p:sp>
      <p:sp>
        <p:nvSpPr>
          <p:cNvPr id="4" name="Slide Number Placeholder 3"/>
          <p:cNvSpPr>
            <a:spLocks noGrp="1"/>
          </p:cNvSpPr>
          <p:nvPr>
            <p:ph type="sldNum" sz="quarter" idx="10"/>
          </p:nvPr>
        </p:nvSpPr>
        <p:spPr/>
        <p:txBody>
          <a:bodyPr/>
          <a:lstStyle/>
          <a:p>
            <a:fld id="{06BBB3A6-C93D-354B-874B-4D776FB176A9}"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508749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presentation</a:t>
            </a:r>
            <a:r>
              <a:rPr lang="en-US" baseline="0" dirty="0" smtClean="0"/>
              <a:t> I’ll first set some context by looking at the challenges of WIL @ scale, then explore the technology-based disruptors to the current approaches and finally look at what the future contains based on engagement with educators at the forefront.</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4</a:t>
            </a:fld>
            <a:endParaRPr lang="en-US"/>
          </a:p>
        </p:txBody>
      </p:sp>
    </p:spTree>
    <p:extLst>
      <p:ext uri="{BB962C8B-B14F-4D97-AF65-F5344CB8AC3E}">
        <p14:creationId xmlns:p14="http://schemas.microsoft.com/office/powerpoint/2010/main" val="242196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 online,</a:t>
            </a:r>
            <a:r>
              <a:rPr lang="en-US" baseline="0" dirty="0" smtClean="0"/>
              <a:t> global – </a:t>
            </a:r>
            <a:r>
              <a:rPr lang="en-US" baseline="0" dirty="0" err="1" smtClean="0"/>
              <a:t>whereever</a:t>
            </a:r>
            <a:r>
              <a:rPr lang="en-US" baseline="0" dirty="0" smtClean="0"/>
              <a:t> the brand is extended</a:t>
            </a:r>
            <a:endParaRPr lang="en-US" dirty="0" smtClean="0"/>
          </a:p>
          <a:p>
            <a:endParaRPr lang="en-US" dirty="0" smtClean="0"/>
          </a:p>
          <a:p>
            <a:r>
              <a:rPr lang="en-US" dirty="0" smtClean="0"/>
              <a:t>It’s not what you know… but</a:t>
            </a:r>
            <a:r>
              <a:rPr lang="en-US" baseline="0" dirty="0" smtClean="0"/>
              <a:t> </a:t>
            </a:r>
            <a:r>
              <a:rPr lang="en-US" dirty="0" smtClean="0"/>
              <a:t>It’s not who you know any more either… because we all know each other</a:t>
            </a:r>
          </a:p>
          <a:p>
            <a:r>
              <a:rPr lang="en-US" dirty="0" smtClean="0"/>
              <a:t>But how who you know can connect and influence are important – so network QUALITY is essential</a:t>
            </a:r>
          </a:p>
          <a:p>
            <a:r>
              <a:rPr lang="en-US" dirty="0" smtClean="0"/>
              <a:t>What you can do is most important…</a:t>
            </a:r>
          </a:p>
          <a:p>
            <a:r>
              <a:rPr lang="en-US" dirty="0" smtClean="0"/>
              <a:t>How well do you learn from mistakes?</a:t>
            </a:r>
          </a:p>
          <a:p>
            <a:r>
              <a:rPr lang="en-US" dirty="0" smtClean="0"/>
              <a:t>Can you tell a good story?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 lost $1m in the first hour of my first internship</a:t>
            </a:r>
          </a:p>
          <a:p>
            <a:r>
              <a:rPr lang="en-US" dirty="0" smtClean="0"/>
              <a:t>Can you get people excited? Inspired?</a:t>
            </a:r>
          </a:p>
          <a:p>
            <a:r>
              <a:rPr lang="en-US" dirty="0" smtClean="0"/>
              <a:t>Can you teach us something new? Bring in a new view point?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6BBB3A6-C93D-354B-874B-4D776FB176A9}" type="slidenum">
              <a:rPr lang="en-US" smtClean="0"/>
              <a:t>7</a:t>
            </a:fld>
            <a:endParaRPr lang="en-US"/>
          </a:p>
        </p:txBody>
      </p:sp>
    </p:spTree>
    <p:extLst>
      <p:ext uri="{BB962C8B-B14F-4D97-AF65-F5344CB8AC3E}">
        <p14:creationId xmlns:p14="http://schemas.microsoft.com/office/powerpoint/2010/main" val="116940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does it work, how did I feel, how did they feel?</a:t>
            </a:r>
          </a:p>
          <a:p>
            <a:r>
              <a:rPr lang="en-US" baseline="0" dirty="0" smtClean="0"/>
              <a:t>Why do these things work/not work in practice?</a:t>
            </a:r>
          </a:p>
          <a:p>
            <a:r>
              <a:rPr lang="en-US" baseline="0" dirty="0" smtClean="0"/>
              <a:t>MUCH MORE REFLECTIVE</a:t>
            </a:r>
            <a:endParaRPr lang="en-US" dirty="0"/>
          </a:p>
        </p:txBody>
      </p:sp>
      <p:sp>
        <p:nvSpPr>
          <p:cNvPr id="4" name="Slide Number Placeholder 3"/>
          <p:cNvSpPr>
            <a:spLocks noGrp="1"/>
          </p:cNvSpPr>
          <p:nvPr>
            <p:ph type="sldNum" sz="quarter" idx="10"/>
          </p:nvPr>
        </p:nvSpPr>
        <p:spPr/>
        <p:txBody>
          <a:bodyPr/>
          <a:lstStyle/>
          <a:p>
            <a:fld id="{A04E7907-E438-F148-A587-C2C116BD15E9}" type="slidenum">
              <a:rPr lang="en-US" smtClean="0"/>
              <a:t>8</a:t>
            </a:fld>
            <a:endParaRPr lang="en-US"/>
          </a:p>
        </p:txBody>
      </p:sp>
    </p:spTree>
    <p:extLst>
      <p:ext uri="{BB962C8B-B14F-4D97-AF65-F5344CB8AC3E}">
        <p14:creationId xmlns:p14="http://schemas.microsoft.com/office/powerpoint/2010/main" val="105561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educators</a:t>
            </a:r>
            <a:r>
              <a:rPr lang="en-US" baseline="0" dirty="0" smtClean="0"/>
              <a:t> are trying to greatly increase WIL participation levels. But providing meaningful WIL at scale is very difficult.</a:t>
            </a:r>
          </a:p>
          <a:p>
            <a:endParaRPr lang="en-US" baseline="0" dirty="0" smtClean="0"/>
          </a:p>
          <a:p>
            <a:r>
              <a:rPr lang="en-US" baseline="0" dirty="0" smtClean="0"/>
              <a:t>The next slides will explore three major issues we regularly see with providing quality WIL at scale.</a:t>
            </a:r>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10</a:t>
            </a:fld>
            <a:endParaRPr lang="en-US"/>
          </a:p>
        </p:txBody>
      </p:sp>
    </p:spTree>
    <p:extLst>
      <p:ext uri="{BB962C8B-B14F-4D97-AF65-F5344CB8AC3E}">
        <p14:creationId xmlns:p14="http://schemas.microsoft.com/office/powerpoint/2010/main" val="128157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shows that the biggest factor in student satisfaction is the perception and level of support. But WIL is notoriously difficult to support. Many students don’t know that they’re struggling, or why they’re struggling because so many aspects of the experience are ambiguous and new. Other students want to have their hands held at every intersection and struggle with embracing the uncertainty. The result for many educators is substantial time spent upfront during program setup and then a overflowing river of problems near the end of the experience when it’s too late to fix them.</a:t>
            </a:r>
          </a:p>
          <a:p>
            <a:endParaRPr lang="en-US" baseline="0" dirty="0" smtClean="0"/>
          </a:p>
          <a:p>
            <a:r>
              <a:rPr lang="en-US" baseline="0" dirty="0" smtClean="0"/>
              <a:t>Creating a capability to deliver support “just in time” means having granular visibility of the progress of all participants during the experience. To do this, the experience </a:t>
            </a:r>
          </a:p>
          <a:p>
            <a:r>
              <a:rPr lang="en-US" baseline="0" dirty="0" smtClean="0"/>
              <a:t>needs to be structured in a way that gathers relevant data frequently, without the data gathering process detracting from the experience.</a:t>
            </a:r>
          </a:p>
          <a:p>
            <a:endParaRPr lang="en-US" baseline="0" dirty="0" smtClean="0"/>
          </a:p>
          <a:p>
            <a:r>
              <a:rPr lang="en-US" baseline="0" dirty="0" smtClean="0"/>
              <a:t>The problem is exacerbated with business internships. Often educators are managing students placed in dozens of companies. Each company has a different project and way of managing that student’s project. The educator might provide some tools for the employer, but they’ll only use them inasmuch as the tools fit within whatever they were planning on doing anyhow. This creates high variability between experiences, which is a support nightmare.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11</a:t>
            </a:fld>
            <a:endParaRPr lang="en-US"/>
          </a:p>
        </p:txBody>
      </p:sp>
    </p:spTree>
    <p:extLst>
      <p:ext uri="{BB962C8B-B14F-4D97-AF65-F5344CB8AC3E}">
        <p14:creationId xmlns:p14="http://schemas.microsoft.com/office/powerpoint/2010/main" val="301352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shows that the biggest factor in student satisfaction is the perception and level of support. But WIL is notoriously difficult to support. Many students don’t know that they’re struggling, or why they’re struggling because so many aspects of the experience are ambiguous and new. Other students want to have their hands held at every intersection and struggle with embracing the uncertainty. The result for many educators is substantial time spent upfront during program setup and then a overflowing river of problems near the end of the experience when it’s too late to fix them.</a:t>
            </a:r>
          </a:p>
          <a:p>
            <a:endParaRPr lang="en-US" baseline="0" dirty="0" smtClean="0"/>
          </a:p>
          <a:p>
            <a:r>
              <a:rPr lang="en-US" baseline="0" dirty="0" smtClean="0"/>
              <a:t>Creating a capability to deliver support “just in time” means having granular visibility of the progress of all participants during the experience. To do this, the experience </a:t>
            </a:r>
          </a:p>
          <a:p>
            <a:r>
              <a:rPr lang="en-US" baseline="0" dirty="0" smtClean="0"/>
              <a:t>needs to be structured in a way that gathers relevant data frequently, without the data gathering process detracting from the experience.</a:t>
            </a:r>
          </a:p>
          <a:p>
            <a:endParaRPr lang="en-US" baseline="0" dirty="0" smtClean="0"/>
          </a:p>
          <a:p>
            <a:r>
              <a:rPr lang="en-US" baseline="0" dirty="0" smtClean="0"/>
              <a:t>The problem is exacerbated with business internships. Often educators are managing students placed in dozens of companies. Each company has a different project and way of managing that student’s project. The educator might provide some tools for the employer, but they’ll only use them inasmuch as the tools fit within whatever they were planning on doing anyhow. This creates high variability between experiences, which is a support nightmare.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EB075E-73ED-174F-AF4F-94FEE5295C3E}" type="slidenum">
              <a:rPr lang="en-US" smtClean="0"/>
              <a:t>12</a:t>
            </a:fld>
            <a:endParaRPr lang="en-US"/>
          </a:p>
        </p:txBody>
      </p:sp>
    </p:spTree>
    <p:extLst>
      <p:ext uri="{BB962C8B-B14F-4D97-AF65-F5344CB8AC3E}">
        <p14:creationId xmlns:p14="http://schemas.microsoft.com/office/powerpoint/2010/main" val="30135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majority of students</a:t>
            </a:r>
            <a:r>
              <a:rPr lang="en-US" baseline="0" dirty="0" smtClean="0"/>
              <a:t> are not going to be facing journal review councils – they’ll be facing an HR team and interviewers for a job. If “assurance of learning” does not align with employer perceptions there’s a long-term risk of brand devaluation. A student getting a High Distinction in an experiential program should be seen by an employer as having outstanding demonstration of the skills that were </a:t>
            </a:r>
            <a:r>
              <a:rPr lang="en-AU" baseline="0" noProof="0" dirty="0" smtClean="0"/>
              <a:t>emphasised</a:t>
            </a:r>
            <a:r>
              <a:rPr lang="en-US" baseline="0" dirty="0" smtClean="0"/>
              <a:t> during the unit. At the moment, there is no such correlation and as a result many employers place little value on university experience.</a:t>
            </a:r>
          </a:p>
          <a:p>
            <a:endParaRPr lang="en-US" baseline="0" dirty="0" smtClean="0"/>
          </a:p>
          <a:p>
            <a:r>
              <a:rPr lang="en-US" baseline="0" dirty="0" smtClean="0"/>
              <a:t>Experiential programs struggle with whether to assess on outcomes or effort. Both are important metrics. Combining into a single “score” does not help a prospective employer. Employers would evaluate high effort/high outcome students differently than low effort/high outcome performers, even though both might get Distinctions. Even more troubling, in some situations a high effort/low outcome student might also end up with a Distinction.</a:t>
            </a:r>
          </a:p>
          <a:p>
            <a:endParaRPr lang="en-US" baseline="0" dirty="0" smtClean="0"/>
          </a:p>
          <a:p>
            <a:r>
              <a:rPr lang="en-US" baseline="0" dirty="0" smtClean="0"/>
              <a:t>Each student also will have different learning needs for a given experiential program. One might be weak on teamwork, another weak on presentation skills. It is currently rare to see “</a:t>
            </a:r>
            <a:r>
              <a:rPr lang="en-US" baseline="0" dirty="0" err="1" smtClean="0"/>
              <a:t>personalised</a:t>
            </a:r>
            <a:r>
              <a:rPr lang="en-US" baseline="0" dirty="0" smtClean="0"/>
              <a:t>” experiential programs where students, educators and experience providers select the competencies that the student needed to develop up-front and the assessments would adjust to track those specific needs.</a:t>
            </a:r>
          </a:p>
        </p:txBody>
      </p:sp>
      <p:sp>
        <p:nvSpPr>
          <p:cNvPr id="4" name="Slide Number Placeholder 3"/>
          <p:cNvSpPr>
            <a:spLocks noGrp="1"/>
          </p:cNvSpPr>
          <p:nvPr>
            <p:ph type="sldNum" sz="quarter" idx="10"/>
          </p:nvPr>
        </p:nvSpPr>
        <p:spPr/>
        <p:txBody>
          <a:bodyPr/>
          <a:lstStyle/>
          <a:p>
            <a:fld id="{F5EB075E-73ED-174F-AF4F-94FEE5295C3E}" type="slidenum">
              <a:rPr lang="en-US" smtClean="0"/>
              <a:t>13</a:t>
            </a:fld>
            <a:endParaRPr lang="en-US"/>
          </a:p>
        </p:txBody>
      </p:sp>
    </p:spTree>
    <p:extLst>
      <p:ext uri="{BB962C8B-B14F-4D97-AF65-F5344CB8AC3E}">
        <p14:creationId xmlns:p14="http://schemas.microsoft.com/office/powerpoint/2010/main" val="3795674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baseline="0" dirty="0" smtClean="0"/>
              <a:t>The appetite for traditional “interns” is diminishing. Larger employers are scaling back their graduate recruitment programs. They are also cutting back on internal training of “soft skills” for new hires, preferring to hire those who already have demonstrated these capabilities. There are also attractive competing alternatives –why take an intern when you can get a team of MBA students as free consultants. For international students, it’s even worse. Many employers put international interns into the “too hard” bucket, under the belief that they are either not employable or too expensive to employ. </a:t>
            </a:r>
          </a:p>
          <a:p>
            <a:endParaRPr lang="en-AU" baseline="0" dirty="0" smtClean="0"/>
          </a:p>
          <a:p>
            <a:r>
              <a:rPr lang="en-AU" baseline="0" dirty="0" smtClean="0"/>
              <a:t>Even if an intern has many “work-ready” skills, they’ll require on-boarding before they can fit into existing project </a:t>
            </a:r>
            <a:r>
              <a:rPr lang="en-AU" baseline="0" dirty="0" err="1" smtClean="0"/>
              <a:t>workstreams</a:t>
            </a:r>
            <a:r>
              <a:rPr lang="en-AU" baseline="0" dirty="0" smtClean="0"/>
              <a:t>. This requires someone in the business to put aside their work for the benefit of the intern. For businesses without dedicated graduate recruitment teams (e.g. most Australian Small to mid-sized enterprises) this is either too hard or done at the transactional level, where the intern has no opportunity for applying or developing any formal skills.</a:t>
            </a:r>
          </a:p>
          <a:p>
            <a:endParaRPr lang="en-AU" baseline="0" dirty="0" smtClean="0"/>
          </a:p>
          <a:p>
            <a:r>
              <a:rPr lang="en-AU" baseline="0" dirty="0" smtClean="0"/>
              <a:t>The result is a disconnect between the potential for WIL opportunities and the actual availability of opportunities. As a result, only 25% of Australian students have a work experience during each year of their education, compared to 60% of Americans, where smaller student numbers and stronger alumni networks connect with small/mid-size businesses to create a larger availability of work experience opportunities. A MUCH lower minimum wage also helps.</a:t>
            </a:r>
          </a:p>
        </p:txBody>
      </p:sp>
      <p:sp>
        <p:nvSpPr>
          <p:cNvPr id="4" name="Slide Number Placeholder 3"/>
          <p:cNvSpPr>
            <a:spLocks noGrp="1"/>
          </p:cNvSpPr>
          <p:nvPr>
            <p:ph type="sldNum" sz="quarter" idx="10"/>
          </p:nvPr>
        </p:nvSpPr>
        <p:spPr/>
        <p:txBody>
          <a:bodyPr/>
          <a:lstStyle/>
          <a:p>
            <a:fld id="{F5EB075E-73ED-174F-AF4F-94FEE5295C3E}" type="slidenum">
              <a:rPr lang="en-US" smtClean="0"/>
              <a:t>14</a:t>
            </a:fld>
            <a:endParaRPr lang="en-US"/>
          </a:p>
        </p:txBody>
      </p:sp>
    </p:spTree>
    <p:extLst>
      <p:ext uri="{BB962C8B-B14F-4D97-AF65-F5344CB8AC3E}">
        <p14:creationId xmlns:p14="http://schemas.microsoft.com/office/powerpoint/2010/main" val="379567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Master" Target="../slideMasters/slideMaster2.xml"/><Relationship Id="rId7" Type="http://schemas.openxmlformats.org/officeDocument/2006/relationships/oleObject" Target="../embeddings/oleObject2.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2.xml"/><Relationship Id="rId7" Type="http://schemas.openxmlformats.org/officeDocument/2006/relationships/oleObject" Target="../embeddings/oleObject3.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3.vml"/><Relationship Id="rId2"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slideMaster" Target="../slideMasters/slideMaster2.xml"/><Relationship Id="rId6"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Master" Target="../slideMasters/slideMaster2.xml"/><Relationship Id="rId8"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slideMaster" Target="../slideMasters/slideMaster2.xml"/><Relationship Id="rId5"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hyperlink" Target="mailto:ian@intersective.com"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hyperlink" Target="mailto:wes@intersective.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slideMaster" Target="../slideMasters/slideMaster3.xml"/><Relationship Id="rId7" Type="http://schemas.openxmlformats.org/officeDocument/2006/relationships/oleObject" Target="../embeddings/oleObject8.bin"/><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vmlDrawing" Target="../drawings/vmlDrawing8.vml"/><Relationship Id="rId2"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slideMaster" Target="../slideMasters/slideMaster3.xml"/><Relationship Id="rId7" Type="http://schemas.openxmlformats.org/officeDocument/2006/relationships/oleObject" Target="../embeddings/oleObject9.bin"/><Relationship Id="rId8" Type="http://schemas.openxmlformats.org/officeDocument/2006/relationships/image" Target="../media/image2.png"/><Relationship Id="rId9" Type="http://schemas.openxmlformats.org/officeDocument/2006/relationships/image" Target="../media/image4.png"/><Relationship Id="rId1" Type="http://schemas.openxmlformats.org/officeDocument/2006/relationships/vmlDrawing" Target="../drawings/vmlDrawing9.vml"/><Relationship Id="rId2"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Master" Target="../slideMasters/slideMaster3.xml"/><Relationship Id="rId6" Type="http://schemas.openxmlformats.org/officeDocument/2006/relationships/oleObject" Target="../embeddings/oleObject10.bin"/><Relationship Id="rId1" Type="http://schemas.openxmlformats.org/officeDocument/2006/relationships/vmlDrawing" Target="../drawings/vmlDrawing10.vml"/><Relationship Id="rId2" Type="http://schemas.openxmlformats.org/officeDocument/2006/relationships/tags" Target="../tags/tag3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Master" Target="../slideMasters/slideMaster3.xml"/><Relationship Id="rId8" Type="http://schemas.openxmlformats.org/officeDocument/2006/relationships/oleObject" Target="../embeddings/oleObject11.bin"/><Relationship Id="rId1" Type="http://schemas.openxmlformats.org/officeDocument/2006/relationships/vmlDrawing" Target="../drawings/vmlDrawing11.vml"/><Relationship Id="rId2" Type="http://schemas.openxmlformats.org/officeDocument/2006/relationships/tags" Target="../tags/tag3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Master" Target="../slideMasters/slideMaster3.xml"/><Relationship Id="rId5" Type="http://schemas.openxmlformats.org/officeDocument/2006/relationships/oleObject" Target="../embeddings/oleObject12.bin"/><Relationship Id="rId1" Type="http://schemas.openxmlformats.org/officeDocument/2006/relationships/vmlDrawing" Target="../drawings/vmlDrawing12.vml"/><Relationship Id="rId2" Type="http://schemas.openxmlformats.org/officeDocument/2006/relationships/tags" Target="../tags/tag3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hyperlink" Target="mailto:ian@intersective.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hyperlink" Target="mailto:wes@intersective.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AU"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BA6DCFDB-47CC-7A45-973D-59F37B3C7EB9}" type="datetimeFigureOut">
              <a:rPr lang="en-US" smtClean="0"/>
              <a:t>12/17/15</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AU"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BA6DCFDB-47CC-7A45-973D-59F37B3C7EB9}" type="datetimeFigureOut">
              <a:rPr lang="en-US" smtClean="0"/>
              <a:t>12/17/15</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AU"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12/17/15</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3086"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 name="Title Placeholder 1"/>
          <p:cNvSpPr>
            <a:spLocks noGrp="1"/>
          </p:cNvSpPr>
          <p:nvPr>
            <p:ph type="ctrTitle" hasCustomPrompt="1"/>
            <p:custDataLst>
              <p:tags r:id="rId3"/>
            </p:custDataLst>
          </p:nvPr>
        </p:nvSpPr>
        <p:spPr>
          <a:xfrm>
            <a:off x="1142820" y="2886327"/>
            <a:ext cx="6803466" cy="359073"/>
          </a:xfrm>
          <a:prstGeom prst="rect">
            <a:avLst/>
          </a:prstGeom>
        </p:spPr>
        <p:txBody>
          <a:bodyPr wrap="none">
            <a:spAutoFit/>
          </a:bodyPr>
          <a:lstStyle>
            <a:lvl1pPr marL="0" marR="0" indent="0" defTabSz="957998" rtl="0" eaLnBrk="0" fontAlgn="base" latinLnBrk="0" hangingPunct="0">
              <a:lnSpc>
                <a:spcPts val="2800"/>
              </a:lnSpc>
              <a:spcBef>
                <a:spcPct val="0"/>
              </a:spcBef>
              <a:spcAft>
                <a:spcPct val="0"/>
              </a:spcAft>
              <a:tabLst/>
              <a:defRPr sz="2800" b="0" baseline="0">
                <a:solidFill>
                  <a:schemeClr val="tx2"/>
                </a:solidFill>
                <a:latin typeface="Times New Roman" pitchFamily="18" charset="0"/>
              </a:defRPr>
            </a:lvl1pPr>
          </a:lstStyle>
          <a:p>
            <a:pPr lvl="0"/>
            <a:r>
              <a:rPr lang="en-AU" noProof="0" dirty="0" smtClean="0"/>
              <a:t>Title – Times New Roman 28pt (One line only)</a:t>
            </a:r>
          </a:p>
        </p:txBody>
      </p:sp>
      <p:sp>
        <p:nvSpPr>
          <p:cNvPr id="26" name="Text Placeholder 2"/>
          <p:cNvSpPr>
            <a:spLocks noGrp="1"/>
          </p:cNvSpPr>
          <p:nvPr>
            <p:ph type="subTitle" idx="1" hasCustomPrompt="1"/>
            <p:custDataLst>
              <p:tags r:id="rId4"/>
            </p:custDataLst>
          </p:nvPr>
        </p:nvSpPr>
        <p:spPr>
          <a:xfrm>
            <a:off x="396875" y="6098139"/>
            <a:ext cx="2093522" cy="212174"/>
          </a:xfrm>
          <a:prstGeom prst="rect">
            <a:avLst/>
          </a:prstGeom>
        </p:spPr>
        <p:txBody>
          <a:bodyPr wrap="none" lIns="0" tIns="0" rIns="0" bIns="0" anchor="b" anchorCtr="0">
            <a:spAutoFit/>
          </a:bodyPr>
          <a:lstStyle>
            <a:lvl1pPr marL="0" indent="0" eaLnBrk="1" hangingPunct="1">
              <a:lnSpc>
                <a:spcPct val="106000"/>
              </a:lnSpc>
              <a:spcBef>
                <a:spcPct val="15000"/>
              </a:spcBef>
              <a:buFont typeface="Wingdings 2" pitchFamily="18" charset="2"/>
              <a:buNone/>
              <a:defRPr b="1" smtClean="0"/>
            </a:lvl1pPr>
          </a:lstStyle>
          <a:p>
            <a:pPr eaLnBrk="1" hangingPunct="1">
              <a:lnSpc>
                <a:spcPct val="106000"/>
              </a:lnSpc>
              <a:spcBef>
                <a:spcPct val="15000"/>
              </a:spcBef>
              <a:buFont typeface="Wingdings 2" pitchFamily="18" charset="2"/>
              <a:buNone/>
            </a:pPr>
            <a:r>
              <a:rPr lang="en-AU" smtClean="0"/>
              <a:t>Location, dd Month yyyy</a:t>
            </a:r>
            <a:endParaRPr lang="en-AU" dirty="0"/>
          </a:p>
        </p:txBody>
      </p:sp>
      <p:sp>
        <p:nvSpPr>
          <p:cNvPr id="29" name="Text Placeholder 28"/>
          <p:cNvSpPr>
            <a:spLocks noGrp="1"/>
          </p:cNvSpPr>
          <p:nvPr>
            <p:ph type="body" sz="quarter" idx="10" hasCustomPrompt="1"/>
            <p:custDataLst>
              <p:tags r:id="rId5"/>
            </p:custDataLst>
          </p:nvPr>
        </p:nvSpPr>
        <p:spPr>
          <a:xfrm>
            <a:off x="1142820" y="3268720"/>
            <a:ext cx="4972643" cy="359073"/>
          </a:xfrm>
          <a:prstGeom prst="rect">
            <a:avLst/>
          </a:prstGeom>
        </p:spPr>
        <p:txBody>
          <a:bodyPr wrap="none" lIns="0" tIns="0" rIns="0" bIns="0">
            <a:spAutoFit/>
          </a:bodyPr>
          <a:lstStyle>
            <a:lvl1pPr marL="0" indent="0">
              <a:lnSpc>
                <a:spcPts val="2800"/>
              </a:lnSpc>
              <a:spcBef>
                <a:spcPts val="0"/>
              </a:spcBef>
              <a:defRPr sz="2800">
                <a:solidFill>
                  <a:schemeClr val="accent1"/>
                </a:solidFill>
                <a:latin typeface="Times New Roman" pitchFamily="18" charset="0"/>
                <a:cs typeface="Times New Roman" pitchFamily="18" charset="0"/>
              </a:defRPr>
            </a:lvl1pPr>
          </a:lstStyle>
          <a:p>
            <a:pPr lvl="0"/>
            <a:r>
              <a:rPr lang="en-AU" noProof="0" dirty="0" smtClean="0"/>
              <a:t>Subtitle – Times New Roman 28pt</a:t>
            </a:r>
            <a:endParaRPr lang="en-AU" noProof="0" dirty="0"/>
          </a:p>
        </p:txBody>
      </p:sp>
      <p:pic>
        <p:nvPicPr>
          <p:cNvPr id="8" name="Picture 7" descr="C:\Users\W\Documents\My Dropbox\Intersective\03 Technology\Website\intersective-logo (2).PNG"/>
          <p:cNvPicPr/>
          <p:nvPr/>
        </p:nvPicPr>
        <p:blipFill rotWithShape="1">
          <a:blip r:embed="rId8"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9" cstate="print"/>
          <a:stretch>
            <a:fillRect/>
          </a:stretch>
        </p:blipFill>
        <p:spPr>
          <a:xfrm>
            <a:off x="4048282" y="313869"/>
            <a:ext cx="1605555" cy="545645"/>
          </a:xfrm>
          <a:prstGeom prst="rect">
            <a:avLst/>
          </a:prstGeom>
        </p:spPr>
      </p:pic>
      <p:sp>
        <p:nvSpPr>
          <p:cNvPr id="2" name="TextBox 1"/>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0" name="TextBox 9"/>
          <p:cNvSpPr txBox="1"/>
          <p:nvPr/>
        </p:nvSpPr>
        <p:spPr>
          <a:xfrm>
            <a:off x="4523737" y="666750"/>
            <a:ext cx="1596271"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691551653"/>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4110"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1" name="Text Placeholder 7"/>
          <p:cNvSpPr>
            <a:spLocks noGrp="1"/>
          </p:cNvSpPr>
          <p:nvPr>
            <p:ph type="body" sz="quarter" idx="12"/>
            <p:custDataLst>
              <p:tags r:id="rId4"/>
            </p:custDataLst>
          </p:nvPr>
        </p:nvSpPr>
        <p:spPr>
          <a:xfrm>
            <a:off x="384175" y="1374775"/>
            <a:ext cx="8362950" cy="5033963"/>
          </a:xfrm>
          <a:prstGeom prst="rect">
            <a:avLst/>
          </a:prstGeom>
        </p:spPr>
        <p:txBody>
          <a:bodyPr wrap="square" lIns="0" tIns="0" rIns="0" bIns="0"/>
          <a:lstStyle>
            <a:lvl1pPr>
              <a:lnSpc>
                <a:spcPct val="106000"/>
              </a:lnSpc>
              <a:spcBef>
                <a:spcPts val="1344"/>
              </a:spcBef>
              <a:spcAft>
                <a:spcPts val="0"/>
              </a:spcAft>
              <a:defRPr>
                <a:solidFill>
                  <a:schemeClr val="tx1"/>
                </a:solidFill>
              </a:defRPr>
            </a:lvl1pPr>
            <a:lvl2pPr>
              <a:defRPr>
                <a:solidFill>
                  <a:schemeClr val="tx1"/>
                </a:solidFill>
              </a:defRPr>
            </a:lvl2pPr>
            <a:lvl3pPr>
              <a:lnSpc>
                <a:spcPct val="106000"/>
              </a:lnSpc>
              <a:spcBef>
                <a:spcPts val="576"/>
              </a:spcBef>
              <a:spcAft>
                <a:spcPts val="0"/>
              </a:spcAft>
              <a:defRPr>
                <a:solidFill>
                  <a:schemeClr val="tx1"/>
                </a:solidFill>
              </a:defRPr>
            </a:lvl3pPr>
            <a:lvl4pPr>
              <a:lnSpc>
                <a:spcPct val="106000"/>
              </a:lnSpc>
              <a:spcBef>
                <a:spcPts val="576"/>
              </a:spcBef>
              <a:spcAft>
                <a:spcPts val="0"/>
              </a:spcAft>
              <a:defRPr>
                <a:solidFill>
                  <a:schemeClr val="tx1"/>
                </a:solidFill>
              </a:defRPr>
            </a:lvl4pPr>
            <a:lvl5pPr>
              <a:lnSpc>
                <a:spcPct val="106000"/>
              </a:lnSpc>
              <a:spcBef>
                <a:spcPts val="576"/>
              </a:spcBef>
              <a:spcAft>
                <a:spcPts val="0"/>
              </a:spcAft>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Box 11"/>
          <p:cNvSpPr txBox="1"/>
          <p:nvPr>
            <p:custDataLst>
              <p:tags r:id="rId5"/>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pic>
        <p:nvPicPr>
          <p:cNvPr id="7" name="Picture 6" descr="C:\Users\W\Documents\My Dropbox\Intersective\03 Technology\Website\intersective-logo (2).PNG"/>
          <p:cNvPicPr/>
          <p:nvPr/>
        </p:nvPicPr>
        <p:blipFill rotWithShape="1">
          <a:blip r:embed="rId8" cstate="print"/>
          <a:srcRect r="28124"/>
          <a:stretch/>
        </p:blipFill>
        <p:spPr bwMode="auto">
          <a:xfrm>
            <a:off x="7552709" y="6471064"/>
            <a:ext cx="1508166" cy="361221"/>
          </a:xfrm>
          <a:prstGeom prst="rect">
            <a:avLst/>
          </a:prstGeom>
          <a:noFill/>
          <a:ln w="9525">
            <a:noFill/>
            <a:miter lim="800000"/>
            <a:headEnd/>
            <a:tailEnd/>
          </a:ln>
        </p:spPr>
      </p:pic>
      <p:pic>
        <p:nvPicPr>
          <p:cNvPr id="8" name="Picture 7"/>
          <p:cNvPicPr>
            <a:picLocks noChangeAspect="1"/>
          </p:cNvPicPr>
          <p:nvPr/>
        </p:nvPicPr>
        <p:blipFill>
          <a:blip r:embed="rId9" cstate="print"/>
          <a:stretch>
            <a:fillRect/>
          </a:stretch>
        </p:blipFill>
        <p:spPr>
          <a:xfrm>
            <a:off x="6404450" y="6462686"/>
            <a:ext cx="1053254" cy="371564"/>
          </a:xfrm>
          <a:prstGeom prst="rect">
            <a:avLst/>
          </a:prstGeom>
        </p:spPr>
      </p:pic>
    </p:spTree>
    <p:extLst>
      <p:ext uri="{BB962C8B-B14F-4D97-AF65-F5344CB8AC3E}">
        <p14:creationId xmlns:p14="http://schemas.microsoft.com/office/powerpoint/2010/main" val="1366240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5134"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2" name="TextBox 11"/>
          <p:cNvSpPr txBox="1"/>
          <p:nvPr>
            <p:custDataLst>
              <p:tags r:id="rId4"/>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1700298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graphicFrame>
        <p:nvGraphicFramePr>
          <p:cNvPr id="5"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6158"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smtClean="0"/>
            </a:lvl1pPr>
          </a:lstStyle>
          <a:p>
            <a:pPr lvl="0"/>
            <a:r>
              <a:rPr lang="en-AU" noProof="0" smtClean="0"/>
              <a:t>Click to edit Master title style</a:t>
            </a:r>
          </a:p>
        </p:txBody>
      </p:sp>
      <p:sp>
        <p:nvSpPr>
          <p:cNvPr id="10" name="Text Placeholder 9"/>
          <p:cNvSpPr>
            <a:spLocks noGrp="1"/>
          </p:cNvSpPr>
          <p:nvPr>
            <p:ph type="body" sz="quarter" idx="12"/>
            <p:custDataLst>
              <p:tags r:id="rId4"/>
            </p:custDataLst>
          </p:nvPr>
        </p:nvSpPr>
        <p:spPr>
          <a:xfrm>
            <a:off x="384175" y="1374775"/>
            <a:ext cx="4016375" cy="5033963"/>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 Placeholder 11"/>
          <p:cNvSpPr>
            <a:spLocks noGrp="1"/>
          </p:cNvSpPr>
          <p:nvPr>
            <p:ph type="body" sz="quarter" idx="13"/>
            <p:custDataLst>
              <p:tags r:id="rId5"/>
            </p:custDataLst>
          </p:nvPr>
        </p:nvSpPr>
        <p:spPr>
          <a:xfrm>
            <a:off x="4732338" y="1380331"/>
            <a:ext cx="4032250" cy="5028407"/>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4" name="TextBox 13"/>
          <p:cNvSpPr txBox="1"/>
          <p:nvPr>
            <p:custDataLst>
              <p:tags r:id="rId6"/>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1917239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p:bg>
      <p:bgRef idx="1001">
        <a:schemeClr val="bg2"/>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7182"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ctrTitle"/>
            <p:custDataLst>
              <p:tags r:id="rId3"/>
            </p:custDataLst>
          </p:nvPr>
        </p:nvSpPr>
        <p:spPr>
          <a:xfrm>
            <a:off x="1142820" y="2618107"/>
            <a:ext cx="6207508" cy="1278000"/>
          </a:xfrm>
        </p:spPr>
        <p:txBody>
          <a:bodyPr/>
          <a:lstStyle>
            <a:lvl1pPr>
              <a:lnSpc>
                <a:spcPts val="4888"/>
              </a:lnSpc>
              <a:defRPr sz="5200" b="0">
                <a:solidFill>
                  <a:schemeClr val="tx2"/>
                </a:solidFill>
                <a:latin typeface="Times New Roman" pitchFamily="18" charset="0"/>
              </a:defRPr>
            </a:lvl1pPr>
          </a:lstStyle>
          <a:p>
            <a:r>
              <a:rPr lang="en-AU" noProof="0" smtClean="0"/>
              <a:t>Click to edit Master title style</a:t>
            </a:r>
            <a:endParaRPr lang="en-AU" noProof="0"/>
          </a:p>
        </p:txBody>
      </p:sp>
    </p:spTree>
    <p:extLst>
      <p:ext uri="{BB962C8B-B14F-4D97-AF65-F5344CB8AC3E}">
        <p14:creationId xmlns:p14="http://schemas.microsoft.com/office/powerpoint/2010/main" val="268020750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63288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nal Page">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Ian </a:t>
            </a:r>
            <a:r>
              <a:rPr lang="en-AU" b="1" dirty="0" err="1" smtClean="0">
                <a:solidFill>
                  <a:srgbClr val="000000"/>
                </a:solidFill>
                <a:latin typeface="Arial"/>
              </a:rPr>
              <a:t>Storie</a:t>
            </a:r>
            <a:endParaRPr lang="en-AU" b="1" dirty="0" smtClean="0">
              <a:solidFill>
                <a:srgbClr val="000000"/>
              </a:solidFill>
              <a:latin typeface="Arial"/>
            </a:endParaRPr>
          </a:p>
          <a:p>
            <a:r>
              <a:rPr lang="en-AU" dirty="0" smtClean="0">
                <a:solidFill>
                  <a:srgbClr val="000000"/>
                </a:solidFill>
                <a:latin typeface="Arial"/>
              </a:rPr>
              <a:t>Director, Business Development</a:t>
            </a:r>
          </a:p>
          <a:p>
            <a:r>
              <a:rPr lang="en-AU" dirty="0" smtClean="0">
                <a:solidFill>
                  <a:srgbClr val="000000"/>
                </a:solidFill>
                <a:latin typeface="Arial"/>
              </a:rPr>
              <a:t>intersective </a:t>
            </a:r>
          </a:p>
          <a:p>
            <a:r>
              <a:rPr lang="en-AU" dirty="0" smtClean="0">
                <a:solidFill>
                  <a:srgbClr val="000000"/>
                </a:solidFill>
                <a:latin typeface="Arial"/>
                <a:hlinkClick r:id="rId2"/>
              </a:rPr>
              <a:t>ian@intersective.com</a:t>
            </a:r>
            <a:endParaRPr lang="en-AU" dirty="0" smtClean="0">
              <a:solidFill>
                <a:srgbClr val="000000"/>
              </a:solidFill>
              <a:latin typeface="Arial"/>
            </a:endParaRPr>
          </a:p>
          <a:p>
            <a:r>
              <a:rPr dirty="0" smtClean="0">
                <a:solidFill>
                  <a:srgbClr val="000000"/>
                </a:solidFill>
                <a:latin typeface="Arial"/>
              </a:rPr>
              <a:t>Phone: +61 418 425 662</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60290"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2882360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nal Page - CEO">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Wes Sonnenreich</a:t>
            </a:r>
          </a:p>
          <a:p>
            <a:r>
              <a:rPr lang="en-AU" dirty="0" smtClean="0">
                <a:solidFill>
                  <a:srgbClr val="000000"/>
                </a:solidFill>
                <a:latin typeface="Arial"/>
              </a:rPr>
              <a:t>CEO</a:t>
            </a:r>
          </a:p>
          <a:p>
            <a:r>
              <a:rPr lang="en-AU" dirty="0" smtClean="0">
                <a:solidFill>
                  <a:srgbClr val="000000"/>
                </a:solidFill>
                <a:latin typeface="Arial"/>
              </a:rPr>
              <a:t>intersective </a:t>
            </a:r>
          </a:p>
          <a:p>
            <a:r>
              <a:rPr lang="en-AU" dirty="0" smtClean="0">
                <a:solidFill>
                  <a:srgbClr val="000000"/>
                </a:solidFill>
                <a:latin typeface="Arial"/>
                <a:hlinkClick r:id="rId2"/>
              </a:rPr>
              <a:t>wes@intersective.com</a:t>
            </a:r>
            <a:endParaRPr lang="en-AU" dirty="0" smtClean="0">
              <a:solidFill>
                <a:srgbClr val="000000"/>
              </a:solidFill>
              <a:latin typeface="Arial"/>
            </a:endParaRPr>
          </a:p>
          <a:p>
            <a:r>
              <a:rPr dirty="0" smtClean="0">
                <a:solidFill>
                  <a:srgbClr val="000000"/>
                </a:solidFill>
                <a:latin typeface="Arial"/>
              </a:rPr>
              <a:t>Phone: +61 0410 366 289</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97048"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604489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AU"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BA6DCFDB-47CC-7A45-973D-59F37B3C7EB9}" type="datetimeFigureOut">
              <a:rPr lang="en-US" smtClean="0"/>
              <a:t>12/17/15</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E612F2-6CA5-214B-A9FB-8216B17F2FF3}" type="datetimeFigureOut">
              <a:rPr lang="en-US" smtClean="0">
                <a:solidFill>
                  <a:prstClr val="black"/>
                </a:solidFill>
                <a:latin typeface="Arial"/>
              </a:rPr>
              <a:pPr/>
              <a:t>12/17/15</a:t>
            </a:fld>
            <a:endParaRPr lang="en-US">
              <a:solidFill>
                <a:prstClr val="black"/>
              </a:solidFill>
              <a:latin typeface="Aria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7D17B7E-FD3D-DC49-A49C-6EA34215728A}" type="slidenum">
              <a:rPr lang="en-US" smtClean="0">
                <a:solidFill>
                  <a:prstClr val="black"/>
                </a:solidFill>
                <a:latin typeface="Arial"/>
              </a:rPr>
              <a:pPr/>
              <a:t>‹#›</a:t>
            </a:fld>
            <a:endParaRPr lang="en-US">
              <a:solidFill>
                <a:prstClr val="black"/>
              </a:solidFill>
              <a:latin typeface="Arial"/>
            </a:endParaRPr>
          </a:p>
        </p:txBody>
      </p:sp>
    </p:spTree>
    <p:extLst>
      <p:ext uri="{BB962C8B-B14F-4D97-AF65-F5344CB8AC3E}">
        <p14:creationId xmlns:p14="http://schemas.microsoft.com/office/powerpoint/2010/main" val="291756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2" name="Title 1"/>
          <p:cNvSpPr>
            <a:spLocks noGrp="1"/>
          </p:cNvSpPr>
          <p:nvPr>
            <p:ph type="ctrTitle"/>
          </p:nvPr>
        </p:nvSpPr>
        <p:spPr>
          <a:xfrm>
            <a:off x="621838" y="1093316"/>
            <a:ext cx="4878856" cy="849600"/>
          </a:xfrm>
          <a:prstGeom prst="rect">
            <a:avLst/>
          </a:prstGeom>
        </p:spPr>
        <p:txBody>
          <a:bodyPr/>
          <a:lstStyle>
            <a:lvl1pPr>
              <a:defRPr sz="2500">
                <a:solidFill>
                  <a:schemeClr val="accent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621838" y="2668126"/>
            <a:ext cx="4878856" cy="388186"/>
          </a:xfrm>
          <a:prstGeom prst="rect">
            <a:avLst/>
          </a:prstGeom>
        </p:spPr>
        <p:txBody>
          <a:bodyPr lIns="80147" tIns="40074" rIns="80147" bIns="40074">
            <a:normAutofit/>
          </a:bodyPr>
          <a:lstStyle>
            <a:lvl1pPr marL="0" indent="0" algn="l">
              <a:spcBef>
                <a:spcPts val="0"/>
              </a:spcBef>
              <a:buNone/>
              <a:defRPr sz="1200" b="0">
                <a:solidFill>
                  <a:schemeClr val="accent5"/>
                </a:solidFill>
              </a:defRPr>
            </a:lvl1pPr>
            <a:lvl2pPr marL="400736" indent="0" algn="ctr">
              <a:buNone/>
              <a:defRPr>
                <a:solidFill>
                  <a:schemeClr val="tx1">
                    <a:tint val="75000"/>
                  </a:schemeClr>
                </a:solidFill>
              </a:defRPr>
            </a:lvl2pPr>
            <a:lvl3pPr marL="801472" indent="0" algn="ctr">
              <a:buNone/>
              <a:defRPr>
                <a:solidFill>
                  <a:schemeClr val="tx1">
                    <a:tint val="75000"/>
                  </a:schemeClr>
                </a:solidFill>
              </a:defRPr>
            </a:lvl3pPr>
            <a:lvl4pPr marL="1202207" indent="0" algn="ctr">
              <a:buNone/>
              <a:defRPr>
                <a:solidFill>
                  <a:schemeClr val="tx1">
                    <a:tint val="75000"/>
                  </a:schemeClr>
                </a:solidFill>
              </a:defRPr>
            </a:lvl4pPr>
            <a:lvl5pPr marL="1602943" indent="0" algn="ctr">
              <a:buNone/>
              <a:defRPr>
                <a:solidFill>
                  <a:schemeClr val="tx1">
                    <a:tint val="75000"/>
                  </a:schemeClr>
                </a:solidFill>
              </a:defRPr>
            </a:lvl5pPr>
            <a:lvl6pPr marL="2003679" indent="0" algn="ctr">
              <a:buNone/>
              <a:defRPr>
                <a:solidFill>
                  <a:schemeClr val="tx1">
                    <a:tint val="75000"/>
                  </a:schemeClr>
                </a:solidFill>
              </a:defRPr>
            </a:lvl6pPr>
            <a:lvl7pPr marL="2404415" indent="0" algn="ctr">
              <a:buNone/>
              <a:defRPr>
                <a:solidFill>
                  <a:schemeClr val="tx1">
                    <a:tint val="75000"/>
                  </a:schemeClr>
                </a:solidFill>
              </a:defRPr>
            </a:lvl7pPr>
            <a:lvl8pPr marL="2805151" indent="0" algn="ctr">
              <a:buNone/>
              <a:defRPr>
                <a:solidFill>
                  <a:schemeClr val="tx1">
                    <a:tint val="75000"/>
                  </a:schemeClr>
                </a:solidFill>
              </a:defRPr>
            </a:lvl8pPr>
            <a:lvl9pPr marL="3205886" indent="0" algn="ctr">
              <a:buNone/>
              <a:defRPr>
                <a:solidFill>
                  <a:schemeClr val="tx1">
                    <a:tint val="75000"/>
                  </a:schemeClr>
                </a:solidFill>
              </a:defRPr>
            </a:lvl9pPr>
          </a:lstStyle>
          <a:p>
            <a:r>
              <a:rPr lang="en-US" dirty="0" smtClean="0"/>
              <a:t>Click to edit Master subtitle style</a:t>
            </a:r>
            <a:endParaRPr lang="en-GB" dirty="0"/>
          </a:p>
        </p:txBody>
      </p:sp>
      <p:sp>
        <p:nvSpPr>
          <p:cNvPr id="14" name="Slide Number Placeholder 7"/>
          <p:cNvSpPr>
            <a:spLocks noGrp="1"/>
          </p:cNvSpPr>
          <p:nvPr>
            <p:ph type="sldNum" sz="quarter" idx="4"/>
          </p:nvPr>
        </p:nvSpPr>
        <p:spPr>
          <a:xfrm>
            <a:off x="7971997" y="6407835"/>
            <a:ext cx="792088" cy="252000"/>
          </a:xfrm>
          <a:prstGeom prst="rect">
            <a:avLst/>
          </a:prstGeom>
        </p:spPr>
        <p:txBody>
          <a:bodyPr vert="horz" lIns="0" tIns="0" rIns="0" bIns="0" rtlCol="0" anchor="ctr" anchorCtr="0"/>
          <a:lstStyle>
            <a:lvl1pPr algn="r">
              <a:defRPr sz="700" b="0">
                <a:solidFill>
                  <a:srgbClr val="8C8C8C"/>
                </a:solidFill>
              </a:defRPr>
            </a:lvl1pPr>
          </a:lstStyle>
          <a:p>
            <a:fld id="{95CC1D26-A9BD-4BDE-BDD9-08EDBAE96860}" type="slidenum">
              <a:rPr lang="en-GB" smtClean="0">
                <a:latin typeface="Arial"/>
              </a:rPr>
              <a:pPr/>
              <a:t>‹#›</a:t>
            </a:fld>
            <a:endParaRPr lang="en-GB" dirty="0">
              <a:latin typeface="Arial"/>
            </a:endParaRPr>
          </a:p>
        </p:txBody>
      </p:sp>
      <p:sp>
        <p:nvSpPr>
          <p:cNvPr id="9" name="Footer Placeholder 4"/>
          <p:cNvSpPr>
            <a:spLocks noGrp="1"/>
          </p:cNvSpPr>
          <p:nvPr>
            <p:ph type="ftr" sz="quarter" idx="3"/>
          </p:nvPr>
        </p:nvSpPr>
        <p:spPr>
          <a:xfrm>
            <a:off x="370113" y="6407835"/>
            <a:ext cx="7559473" cy="252000"/>
          </a:xfrm>
          <a:prstGeom prst="rect">
            <a:avLst/>
          </a:prstGeom>
        </p:spPr>
        <p:txBody>
          <a:bodyPr vert="horz" lIns="0" tIns="0" rIns="0" bIns="0" rtlCol="0" anchor="ctr" anchorCtr="0"/>
          <a:lstStyle>
            <a:lvl1pPr algn="l">
              <a:defRPr sz="700" b="0">
                <a:solidFill>
                  <a:srgbClr val="8C8C8C"/>
                </a:solidFill>
              </a:defRPr>
            </a:lvl1pPr>
          </a:lstStyle>
          <a:p>
            <a:r>
              <a:rPr lang="en-GB" smtClean="0">
                <a:latin typeface="Arial"/>
              </a:rPr>
              <a:t>Member Firms and DTTL: Insert appropriate copyright (Go Header &amp; Footer to edit this text)</a:t>
            </a:r>
            <a:endParaRPr lang="en-GB" dirty="0">
              <a:latin typeface="Arial"/>
            </a:endParaRPr>
          </a:p>
        </p:txBody>
      </p:sp>
      <p:sp>
        <p:nvSpPr>
          <p:cNvPr id="11" name="Text Placeholder 5"/>
          <p:cNvSpPr>
            <a:spLocks noGrp="1"/>
          </p:cNvSpPr>
          <p:nvPr>
            <p:ph type="body" sz="quarter" idx="10"/>
          </p:nvPr>
        </p:nvSpPr>
        <p:spPr>
          <a:xfrm>
            <a:off x="621838" y="1953740"/>
            <a:ext cx="4878856" cy="702000"/>
          </a:xfrm>
          <a:prstGeom prst="rect">
            <a:avLst/>
          </a:prstGeom>
        </p:spPr>
        <p:txBody>
          <a:bodyPr lIns="80147" tIns="40074" rIns="80147" bIns="40074">
            <a:noAutofit/>
          </a:bodyPr>
          <a:lstStyle>
            <a:lvl1pPr marL="0" indent="0">
              <a:buNone/>
              <a:defRPr sz="2500">
                <a:solidFill>
                  <a:schemeClr val="accent2"/>
                </a:solidFill>
              </a:defRPr>
            </a:lvl1pPr>
          </a:lstStyle>
          <a:p>
            <a:pPr lvl="0"/>
            <a:r>
              <a:rPr lang="en-US" dirty="0" smtClean="0"/>
              <a:t>Click to edit Master text styles</a:t>
            </a:r>
          </a:p>
        </p:txBody>
      </p:sp>
    </p:spTree>
    <p:extLst>
      <p:ext uri="{BB962C8B-B14F-4D97-AF65-F5344CB8AC3E}">
        <p14:creationId xmlns:p14="http://schemas.microsoft.com/office/powerpoint/2010/main" val="813161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ag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2871076" y="0"/>
            <a:ext cx="6272925" cy="6849363"/>
          </a:xfrm>
          <a:prstGeom prst="rect">
            <a:avLst/>
          </a:prstGeom>
        </p:spPr>
        <p:txBody>
          <a:bodyPr lIns="80147" tIns="40074" rIns="80147" bIns="40074"/>
          <a:lstStyle/>
          <a:p>
            <a:endParaRPr lang="en-AU"/>
          </a:p>
        </p:txBody>
      </p:sp>
      <p:sp>
        <p:nvSpPr>
          <p:cNvPr id="12" name="Text Placeholder 11"/>
          <p:cNvSpPr>
            <a:spLocks noGrp="1"/>
          </p:cNvSpPr>
          <p:nvPr>
            <p:ph type="body" sz="quarter" idx="11"/>
          </p:nvPr>
        </p:nvSpPr>
        <p:spPr>
          <a:xfrm>
            <a:off x="466974" y="1105572"/>
            <a:ext cx="1357482" cy="829179"/>
          </a:xfrm>
          <a:prstGeom prst="rect">
            <a:avLst/>
          </a:prstGeom>
        </p:spPr>
        <p:txBody>
          <a:bodyPr lIns="80147" tIns="40074" rIns="80147" bIns="40074"/>
          <a:lstStyle>
            <a:lvl1pPr>
              <a:defRPr sz="2600"/>
            </a:lvl1pPr>
          </a:lstStyle>
          <a:p>
            <a:pPr lvl="0"/>
            <a:r>
              <a:rPr lang="en-US" dirty="0" smtClean="0"/>
              <a:t>Click to edit</a:t>
            </a:r>
            <a:endParaRPr lang="en-AU" dirty="0"/>
          </a:p>
        </p:txBody>
      </p:sp>
      <p:sp>
        <p:nvSpPr>
          <p:cNvPr id="13" name="Text Placeholder 11"/>
          <p:cNvSpPr>
            <a:spLocks noGrp="1"/>
          </p:cNvSpPr>
          <p:nvPr>
            <p:ph type="body" sz="quarter" idx="12"/>
          </p:nvPr>
        </p:nvSpPr>
        <p:spPr>
          <a:xfrm>
            <a:off x="466974" y="1934751"/>
            <a:ext cx="1357482" cy="621884"/>
          </a:xfrm>
          <a:prstGeom prst="rect">
            <a:avLst/>
          </a:prstGeom>
        </p:spPr>
        <p:txBody>
          <a:bodyPr lIns="80147" tIns="40074" rIns="80147" bIns="40074"/>
          <a:lstStyle>
            <a:lvl1pPr>
              <a:defRPr sz="1300"/>
            </a:lvl1pPr>
          </a:lstStyle>
          <a:p>
            <a:pPr lvl="0"/>
            <a:r>
              <a:rPr lang="en-US" dirty="0" smtClean="0"/>
              <a:t>Click to edit Master text styles</a:t>
            </a:r>
            <a:endParaRPr lang="en-AU" dirty="0"/>
          </a:p>
        </p:txBody>
      </p:sp>
    </p:spTree>
    <p:extLst>
      <p:ext uri="{BB962C8B-B14F-4D97-AF65-F5344CB8AC3E}">
        <p14:creationId xmlns:p14="http://schemas.microsoft.com/office/powerpoint/2010/main" val="1920223141"/>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3160"/>
            <a:ext cx="8229600" cy="1251062"/>
          </a:xfrm>
        </p:spPr>
        <p:txBody>
          <a:bodyPr/>
          <a:lstStyle>
            <a:extLst/>
          </a:lstStyle>
          <a:p>
            <a:r>
              <a:rPr kumimoji="0" lang="en-AU" smtClean="0"/>
              <a:t>Click to edit Master title style</a:t>
            </a:r>
            <a:endParaRPr kumimoji="0" lang="en-US"/>
          </a:p>
        </p:txBody>
      </p:sp>
      <p:sp>
        <p:nvSpPr>
          <p:cNvPr id="3" name="Date Placeholder 2"/>
          <p:cNvSpPr>
            <a:spLocks noGrp="1"/>
          </p:cNvSpPr>
          <p:nvPr>
            <p:ph type="dt" sz="half" idx="10"/>
          </p:nvPr>
        </p:nvSpPr>
        <p:spPr>
          <a:xfrm>
            <a:off x="457200" y="6476999"/>
            <a:ext cx="2133600" cy="274320"/>
          </a:xfrm>
          <a:prstGeom prst="rect">
            <a:avLst/>
          </a:prstGeom>
        </p:spPr>
        <p:txBody>
          <a:bodyPr/>
          <a:lstStyle/>
          <a:p>
            <a:fld id="{532A91E1-D059-EF45-A87B-43CF40A54EBB}" type="datetimeFigureOut">
              <a:rPr lang="en-US" smtClean="0">
                <a:solidFill>
                  <a:prstClr val="black">
                    <a:tint val="95000"/>
                  </a:prstClr>
                </a:solidFill>
                <a:latin typeface="Arial"/>
              </a:rPr>
              <a:pPr/>
              <a:t>12/17/15</a:t>
            </a:fld>
            <a:endParaRPr lang="en-US">
              <a:solidFill>
                <a:prstClr val="black">
                  <a:tint val="95000"/>
                </a:prstClr>
              </a:solidFill>
              <a:latin typeface="Arial"/>
            </a:endParaRP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p>
            <a:endParaRPr lang="en-US">
              <a:solidFill>
                <a:prstClr val="black">
                  <a:tint val="95000"/>
                </a:prstClr>
              </a:solidFill>
              <a:latin typeface="Aria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7BAA0531-9B59-1E42-8648-47BCDB5FC44E}" type="slidenum">
              <a:rPr lang="en-US" smtClean="0">
                <a:solidFill>
                  <a:prstClr val="black">
                    <a:tint val="95000"/>
                  </a:prstClr>
                </a:solidFill>
                <a:latin typeface="Arial"/>
              </a:rPr>
              <a:pPr/>
              <a:t>‹#›</a:t>
            </a:fld>
            <a:endParaRPr lang="en-US">
              <a:solidFill>
                <a:prstClr val="black">
                  <a:tint val="95000"/>
                </a:prstClr>
              </a:solidFill>
              <a:latin typeface="Arial"/>
            </a:endParaRPr>
          </a:p>
        </p:txBody>
      </p:sp>
    </p:spTree>
    <p:extLst>
      <p:ext uri="{BB962C8B-B14F-4D97-AF65-F5344CB8AC3E}">
        <p14:creationId xmlns:p14="http://schemas.microsoft.com/office/powerpoint/2010/main" val="3704372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8204"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 name="Title Placeholder 1"/>
          <p:cNvSpPr>
            <a:spLocks noGrp="1"/>
          </p:cNvSpPr>
          <p:nvPr>
            <p:ph type="ctrTitle" hasCustomPrompt="1"/>
            <p:custDataLst>
              <p:tags r:id="rId3"/>
            </p:custDataLst>
          </p:nvPr>
        </p:nvSpPr>
        <p:spPr>
          <a:xfrm>
            <a:off x="1142820" y="2886327"/>
            <a:ext cx="6803466" cy="359073"/>
          </a:xfrm>
          <a:prstGeom prst="rect">
            <a:avLst/>
          </a:prstGeom>
        </p:spPr>
        <p:txBody>
          <a:bodyPr wrap="none">
            <a:spAutoFit/>
          </a:bodyPr>
          <a:lstStyle>
            <a:lvl1pPr marL="0" marR="0" indent="0" defTabSz="957998" rtl="0" eaLnBrk="0" fontAlgn="base" latinLnBrk="0" hangingPunct="0">
              <a:lnSpc>
                <a:spcPts val="2800"/>
              </a:lnSpc>
              <a:spcBef>
                <a:spcPct val="0"/>
              </a:spcBef>
              <a:spcAft>
                <a:spcPct val="0"/>
              </a:spcAft>
              <a:tabLst/>
              <a:defRPr sz="2800" b="0" baseline="0">
                <a:solidFill>
                  <a:schemeClr val="tx2"/>
                </a:solidFill>
                <a:latin typeface="Times New Roman" pitchFamily="18" charset="0"/>
              </a:defRPr>
            </a:lvl1pPr>
          </a:lstStyle>
          <a:p>
            <a:pPr lvl="0"/>
            <a:r>
              <a:rPr lang="en-AU" noProof="0" dirty="0" smtClean="0"/>
              <a:t>Title – Times New Roman 28pt (One line only)</a:t>
            </a:r>
          </a:p>
        </p:txBody>
      </p:sp>
      <p:sp>
        <p:nvSpPr>
          <p:cNvPr id="26" name="Text Placeholder 2"/>
          <p:cNvSpPr>
            <a:spLocks noGrp="1"/>
          </p:cNvSpPr>
          <p:nvPr>
            <p:ph type="subTitle" idx="1" hasCustomPrompt="1"/>
            <p:custDataLst>
              <p:tags r:id="rId4"/>
            </p:custDataLst>
          </p:nvPr>
        </p:nvSpPr>
        <p:spPr>
          <a:xfrm>
            <a:off x="396875" y="6098139"/>
            <a:ext cx="2093522" cy="212174"/>
          </a:xfrm>
          <a:prstGeom prst="rect">
            <a:avLst/>
          </a:prstGeom>
        </p:spPr>
        <p:txBody>
          <a:bodyPr wrap="none" lIns="0" tIns="0" rIns="0" bIns="0" anchor="b" anchorCtr="0">
            <a:spAutoFit/>
          </a:bodyPr>
          <a:lstStyle>
            <a:lvl1pPr marL="0" indent="0" eaLnBrk="1" hangingPunct="1">
              <a:lnSpc>
                <a:spcPct val="106000"/>
              </a:lnSpc>
              <a:spcBef>
                <a:spcPct val="15000"/>
              </a:spcBef>
              <a:buFont typeface="Wingdings 2" pitchFamily="18" charset="2"/>
              <a:buNone/>
              <a:defRPr b="1" smtClean="0"/>
            </a:lvl1pPr>
          </a:lstStyle>
          <a:p>
            <a:pPr eaLnBrk="1" hangingPunct="1">
              <a:lnSpc>
                <a:spcPct val="106000"/>
              </a:lnSpc>
              <a:spcBef>
                <a:spcPct val="15000"/>
              </a:spcBef>
              <a:buFont typeface="Wingdings 2" pitchFamily="18" charset="2"/>
              <a:buNone/>
            </a:pPr>
            <a:r>
              <a:rPr lang="en-AU" smtClean="0"/>
              <a:t>Location, dd Month yyyy</a:t>
            </a:r>
            <a:endParaRPr lang="en-AU" dirty="0"/>
          </a:p>
        </p:txBody>
      </p:sp>
      <p:sp>
        <p:nvSpPr>
          <p:cNvPr id="29" name="Text Placeholder 28"/>
          <p:cNvSpPr>
            <a:spLocks noGrp="1"/>
          </p:cNvSpPr>
          <p:nvPr>
            <p:ph type="body" sz="quarter" idx="10" hasCustomPrompt="1"/>
            <p:custDataLst>
              <p:tags r:id="rId5"/>
            </p:custDataLst>
          </p:nvPr>
        </p:nvSpPr>
        <p:spPr>
          <a:xfrm>
            <a:off x="1142820" y="3268720"/>
            <a:ext cx="4972643" cy="359073"/>
          </a:xfrm>
          <a:prstGeom prst="rect">
            <a:avLst/>
          </a:prstGeom>
        </p:spPr>
        <p:txBody>
          <a:bodyPr wrap="none" lIns="0" tIns="0" rIns="0" bIns="0">
            <a:spAutoFit/>
          </a:bodyPr>
          <a:lstStyle>
            <a:lvl1pPr marL="0" indent="0">
              <a:lnSpc>
                <a:spcPts val="2800"/>
              </a:lnSpc>
              <a:spcBef>
                <a:spcPts val="0"/>
              </a:spcBef>
              <a:defRPr sz="2800">
                <a:solidFill>
                  <a:schemeClr val="accent1"/>
                </a:solidFill>
                <a:latin typeface="Times New Roman" pitchFamily="18" charset="0"/>
                <a:cs typeface="Times New Roman" pitchFamily="18" charset="0"/>
              </a:defRPr>
            </a:lvl1pPr>
          </a:lstStyle>
          <a:p>
            <a:pPr lvl="0"/>
            <a:r>
              <a:rPr lang="en-AU" noProof="0" dirty="0" smtClean="0"/>
              <a:t>Subtitle – Times New Roman 28pt</a:t>
            </a:r>
            <a:endParaRPr lang="en-AU" noProof="0" dirty="0"/>
          </a:p>
        </p:txBody>
      </p:sp>
      <p:pic>
        <p:nvPicPr>
          <p:cNvPr id="8" name="Picture 7" descr="C:\Users\W\Documents\My Dropbox\Intersective\03 Technology\Website\intersective-logo (2).PNG"/>
          <p:cNvPicPr/>
          <p:nvPr/>
        </p:nvPicPr>
        <p:blipFill rotWithShape="1">
          <a:blip r:embed="rId8"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9" cstate="print"/>
          <a:stretch>
            <a:fillRect/>
          </a:stretch>
        </p:blipFill>
        <p:spPr>
          <a:xfrm>
            <a:off x="4048282" y="313869"/>
            <a:ext cx="1605555" cy="545645"/>
          </a:xfrm>
          <a:prstGeom prst="rect">
            <a:avLst/>
          </a:prstGeom>
        </p:spPr>
      </p:pic>
      <p:sp>
        <p:nvSpPr>
          <p:cNvPr id="2" name="TextBox 1"/>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0" name="TextBox 9"/>
          <p:cNvSpPr txBox="1"/>
          <p:nvPr/>
        </p:nvSpPr>
        <p:spPr>
          <a:xfrm>
            <a:off x="4523737" y="666750"/>
            <a:ext cx="1596271"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113668946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9228" name="think-cell Slide" r:id="rId7" imgW="0" imgH="0" progId="">
                  <p:embed/>
                </p:oleObj>
              </mc:Choice>
              <mc:Fallback>
                <p:oleObj name="think-cell Slide" r:id="rId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1" name="Text Placeholder 7"/>
          <p:cNvSpPr>
            <a:spLocks noGrp="1"/>
          </p:cNvSpPr>
          <p:nvPr>
            <p:ph type="body" sz="quarter" idx="12"/>
            <p:custDataLst>
              <p:tags r:id="rId4"/>
            </p:custDataLst>
          </p:nvPr>
        </p:nvSpPr>
        <p:spPr>
          <a:xfrm>
            <a:off x="384175" y="1374775"/>
            <a:ext cx="8362950" cy="5033963"/>
          </a:xfrm>
          <a:prstGeom prst="rect">
            <a:avLst/>
          </a:prstGeom>
        </p:spPr>
        <p:txBody>
          <a:bodyPr wrap="square" lIns="0" tIns="0" rIns="0" bIns="0"/>
          <a:lstStyle>
            <a:lvl1pPr>
              <a:lnSpc>
                <a:spcPct val="106000"/>
              </a:lnSpc>
              <a:spcBef>
                <a:spcPts val="1344"/>
              </a:spcBef>
              <a:spcAft>
                <a:spcPts val="0"/>
              </a:spcAft>
              <a:defRPr>
                <a:solidFill>
                  <a:schemeClr val="tx1"/>
                </a:solidFill>
              </a:defRPr>
            </a:lvl1pPr>
            <a:lvl2pPr>
              <a:defRPr>
                <a:solidFill>
                  <a:schemeClr val="tx1"/>
                </a:solidFill>
              </a:defRPr>
            </a:lvl2pPr>
            <a:lvl3pPr>
              <a:lnSpc>
                <a:spcPct val="106000"/>
              </a:lnSpc>
              <a:spcBef>
                <a:spcPts val="576"/>
              </a:spcBef>
              <a:spcAft>
                <a:spcPts val="0"/>
              </a:spcAft>
              <a:defRPr>
                <a:solidFill>
                  <a:schemeClr val="tx1"/>
                </a:solidFill>
              </a:defRPr>
            </a:lvl3pPr>
            <a:lvl4pPr>
              <a:lnSpc>
                <a:spcPct val="106000"/>
              </a:lnSpc>
              <a:spcBef>
                <a:spcPts val="576"/>
              </a:spcBef>
              <a:spcAft>
                <a:spcPts val="0"/>
              </a:spcAft>
              <a:defRPr>
                <a:solidFill>
                  <a:schemeClr val="tx1"/>
                </a:solidFill>
              </a:defRPr>
            </a:lvl4pPr>
            <a:lvl5pPr>
              <a:lnSpc>
                <a:spcPct val="106000"/>
              </a:lnSpc>
              <a:spcBef>
                <a:spcPts val="576"/>
              </a:spcBef>
              <a:spcAft>
                <a:spcPts val="0"/>
              </a:spcAft>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Box 11"/>
          <p:cNvSpPr txBox="1"/>
          <p:nvPr>
            <p:custDataLst>
              <p:tags r:id="rId5"/>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pic>
        <p:nvPicPr>
          <p:cNvPr id="7" name="Picture 6" descr="C:\Users\W\Documents\My Dropbox\Intersective\03 Technology\Website\intersective-logo (2).PNG"/>
          <p:cNvPicPr/>
          <p:nvPr/>
        </p:nvPicPr>
        <p:blipFill rotWithShape="1">
          <a:blip r:embed="rId8" cstate="print">
            <a:extLst>
              <a:ext uri="{28A0092B-C50C-407E-A947-70E740481C1C}">
                <a14:useLocalDpi xmlns:a14="http://schemas.microsoft.com/office/drawing/2010/main"/>
              </a:ext>
            </a:extLst>
          </a:blip>
          <a:srcRect r="28124"/>
          <a:stretch/>
        </p:blipFill>
        <p:spPr bwMode="auto">
          <a:xfrm>
            <a:off x="7552709" y="6471064"/>
            <a:ext cx="1508166" cy="361221"/>
          </a:xfrm>
          <a:prstGeom prst="rect">
            <a:avLst/>
          </a:prstGeom>
          <a:noFill/>
          <a:ln w="9525">
            <a:noFill/>
            <a:miter lim="800000"/>
            <a:headEnd/>
            <a:tailEnd/>
          </a:ln>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04450" y="6462686"/>
            <a:ext cx="1053254" cy="371564"/>
          </a:xfrm>
          <a:prstGeom prst="rect">
            <a:avLst/>
          </a:prstGeom>
        </p:spPr>
      </p:pic>
    </p:spTree>
    <p:extLst>
      <p:ext uri="{BB962C8B-B14F-4D97-AF65-F5344CB8AC3E}">
        <p14:creationId xmlns:p14="http://schemas.microsoft.com/office/powerpoint/2010/main" val="3029641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0252"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dirty="0" smtClean="0"/>
            </a:lvl1pPr>
          </a:lstStyle>
          <a:p>
            <a:pPr lvl="0"/>
            <a:r>
              <a:rPr lang="en-AU" noProof="0" smtClean="0"/>
              <a:t>Click to edit Master title style</a:t>
            </a:r>
            <a:endParaRPr lang="en-AU" noProof="0" dirty="0" smtClean="0"/>
          </a:p>
        </p:txBody>
      </p:sp>
      <p:sp>
        <p:nvSpPr>
          <p:cNvPr id="12" name="TextBox 11"/>
          <p:cNvSpPr txBox="1"/>
          <p:nvPr>
            <p:custDataLst>
              <p:tags r:id="rId4"/>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4056154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graphicFrame>
        <p:nvGraphicFramePr>
          <p:cNvPr id="5"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1276"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Placeholder 1"/>
          <p:cNvSpPr>
            <a:spLocks noGrp="1"/>
          </p:cNvSpPr>
          <p:nvPr>
            <p:ph type="title"/>
            <p:custDataLst>
              <p:tags r:id="rId3"/>
            </p:custDataLst>
          </p:nvPr>
        </p:nvSpPr>
        <p:spPr bwMode="auto">
          <a:xfrm>
            <a:off x="384175" y="300038"/>
            <a:ext cx="8362950" cy="5953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lang="en-AU" noProof="0" smtClean="0"/>
            </a:lvl1pPr>
          </a:lstStyle>
          <a:p>
            <a:pPr lvl="0"/>
            <a:r>
              <a:rPr lang="en-AU" noProof="0" smtClean="0"/>
              <a:t>Click to edit Master title style</a:t>
            </a:r>
          </a:p>
        </p:txBody>
      </p:sp>
      <p:sp>
        <p:nvSpPr>
          <p:cNvPr id="10" name="Text Placeholder 9"/>
          <p:cNvSpPr>
            <a:spLocks noGrp="1"/>
          </p:cNvSpPr>
          <p:nvPr>
            <p:ph type="body" sz="quarter" idx="12"/>
            <p:custDataLst>
              <p:tags r:id="rId4"/>
            </p:custDataLst>
          </p:nvPr>
        </p:nvSpPr>
        <p:spPr>
          <a:xfrm>
            <a:off x="384175" y="1374775"/>
            <a:ext cx="4016375" cy="5033963"/>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2" name="Text Placeholder 11"/>
          <p:cNvSpPr>
            <a:spLocks noGrp="1"/>
          </p:cNvSpPr>
          <p:nvPr>
            <p:ph type="body" sz="quarter" idx="13"/>
            <p:custDataLst>
              <p:tags r:id="rId5"/>
            </p:custDataLst>
          </p:nvPr>
        </p:nvSpPr>
        <p:spPr>
          <a:xfrm>
            <a:off x="4732338" y="1380331"/>
            <a:ext cx="4032250" cy="5028407"/>
          </a:xfrm>
          <a:prstGeom prst="rect">
            <a:avLst/>
          </a:prstGeom>
        </p:spPr>
        <p:txBody>
          <a:bodyPr lIns="0" tIns="0" rIns="0" b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14" name="TextBox 13"/>
          <p:cNvSpPr txBox="1"/>
          <p:nvPr>
            <p:custDataLst>
              <p:tags r:id="rId6"/>
            </p:custDataLst>
          </p:nvPr>
        </p:nvSpPr>
        <p:spPr>
          <a:xfrm>
            <a:off x="384175" y="6471064"/>
            <a:ext cx="319015" cy="191261"/>
          </a:xfrm>
          <a:prstGeom prst="rect">
            <a:avLst/>
          </a:prstGeom>
          <a:noFill/>
        </p:spPr>
        <p:txBody>
          <a:bodyPr wrap="none" lIns="36000" rIns="36000" rtlCol="0">
            <a:noAutofit/>
          </a:bodyPr>
          <a:lstStyle/>
          <a:p>
            <a:fld id="{1F12609F-3964-4A91-9A8D-ACEC4DE2092F}" type="slidenum">
              <a:rPr lang="en-AU" sz="1000" smtClean="0">
                <a:solidFill>
                  <a:prstClr val="black"/>
                </a:solidFill>
                <a:latin typeface="Arial"/>
              </a:rPr>
              <a:pPr/>
              <a:t>‹#›</a:t>
            </a:fld>
            <a:endParaRPr lang="en-AU" sz="1000" dirty="0" smtClean="0">
              <a:solidFill>
                <a:prstClr val="black"/>
              </a:solidFill>
              <a:latin typeface="Arial"/>
            </a:endParaRPr>
          </a:p>
        </p:txBody>
      </p:sp>
    </p:spTree>
    <p:extLst>
      <p:ext uri="{BB962C8B-B14F-4D97-AF65-F5344CB8AC3E}">
        <p14:creationId xmlns:p14="http://schemas.microsoft.com/office/powerpoint/2010/main" val="227727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ivider">
    <p:bg>
      <p:bgRef idx="1001">
        <a:schemeClr val="bg2"/>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300" name="think-cell Slide" r:id="rId5" imgW="0" imgH="0" progId="">
                  <p:embed/>
                </p:oleObj>
              </mc:Choice>
              <mc:Fallback>
                <p:oleObj name="think-cell Slide" r:id="rId5"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ctrTitle"/>
            <p:custDataLst>
              <p:tags r:id="rId3"/>
            </p:custDataLst>
          </p:nvPr>
        </p:nvSpPr>
        <p:spPr>
          <a:xfrm>
            <a:off x="1142820" y="2618107"/>
            <a:ext cx="6207508" cy="1278000"/>
          </a:xfrm>
        </p:spPr>
        <p:txBody>
          <a:bodyPr/>
          <a:lstStyle>
            <a:lvl1pPr>
              <a:lnSpc>
                <a:spcPts val="4888"/>
              </a:lnSpc>
              <a:defRPr sz="5200" b="0">
                <a:solidFill>
                  <a:schemeClr val="tx2"/>
                </a:solidFill>
                <a:latin typeface="Times New Roman" pitchFamily="18" charset="0"/>
              </a:defRPr>
            </a:lvl1pPr>
          </a:lstStyle>
          <a:p>
            <a:r>
              <a:rPr lang="en-AU" noProof="0" smtClean="0"/>
              <a:t>Click to edit Master title style</a:t>
            </a:r>
            <a:endParaRPr lang="en-AU" noProof="0"/>
          </a:p>
        </p:txBody>
      </p:sp>
    </p:spTree>
    <p:extLst>
      <p:ext uri="{BB962C8B-B14F-4D97-AF65-F5344CB8AC3E}">
        <p14:creationId xmlns:p14="http://schemas.microsoft.com/office/powerpoint/2010/main" val="1966017235"/>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12520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AU"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BA6DCFDB-47CC-7A45-973D-59F37B3C7EB9}" type="datetimeFigureOut">
              <a:rPr lang="en-US" smtClean="0"/>
              <a:t>12/17/15</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extLst>
      <p:ext uri="{BB962C8B-B14F-4D97-AF65-F5344CB8AC3E}">
        <p14:creationId xmlns:p14="http://schemas.microsoft.com/office/powerpoint/2010/main" val="58438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nal Page">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Ian </a:t>
            </a:r>
            <a:r>
              <a:rPr lang="en-AU" b="1" dirty="0" err="1" smtClean="0">
                <a:solidFill>
                  <a:srgbClr val="000000"/>
                </a:solidFill>
                <a:latin typeface="Arial"/>
              </a:rPr>
              <a:t>Storie</a:t>
            </a:r>
            <a:endParaRPr lang="en-AU" b="1" dirty="0" smtClean="0">
              <a:solidFill>
                <a:srgbClr val="000000"/>
              </a:solidFill>
              <a:latin typeface="Arial"/>
            </a:endParaRPr>
          </a:p>
          <a:p>
            <a:r>
              <a:rPr lang="en-AU" dirty="0" smtClean="0">
                <a:solidFill>
                  <a:srgbClr val="000000"/>
                </a:solidFill>
                <a:latin typeface="Arial"/>
              </a:rPr>
              <a:t>Director, Business Development</a:t>
            </a:r>
          </a:p>
          <a:p>
            <a:r>
              <a:rPr lang="en-AU" dirty="0" smtClean="0">
                <a:solidFill>
                  <a:srgbClr val="000000"/>
                </a:solidFill>
                <a:latin typeface="Arial"/>
              </a:rPr>
              <a:t>intersective </a:t>
            </a:r>
          </a:p>
          <a:p>
            <a:r>
              <a:rPr lang="en-AU" dirty="0" smtClean="0">
                <a:solidFill>
                  <a:srgbClr val="000000"/>
                </a:solidFill>
                <a:latin typeface="Arial"/>
                <a:hlinkClick r:id="rId2"/>
              </a:rPr>
              <a:t>ian@intersective.com</a:t>
            </a:r>
            <a:endParaRPr lang="en-AU" dirty="0" smtClean="0">
              <a:solidFill>
                <a:srgbClr val="000000"/>
              </a:solidFill>
              <a:latin typeface="Arial"/>
            </a:endParaRPr>
          </a:p>
          <a:p>
            <a:r>
              <a:rPr dirty="0" smtClean="0">
                <a:solidFill>
                  <a:srgbClr val="000000"/>
                </a:solidFill>
                <a:latin typeface="Arial"/>
              </a:rPr>
              <a:t>Phone: +61 418 425 662</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60290"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2052201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nal Page - CEO">
    <p:spTree>
      <p:nvGrpSpPr>
        <p:cNvPr id="1" name=""/>
        <p:cNvGrpSpPr/>
        <p:nvPr/>
      </p:nvGrpSpPr>
      <p:grpSpPr>
        <a:xfrm>
          <a:off x="0" y="0"/>
          <a:ext cx="0" cy="0"/>
          <a:chOff x="0" y="0"/>
          <a:chExt cx="0" cy="0"/>
        </a:xfrm>
      </p:grpSpPr>
      <p:sp>
        <p:nvSpPr>
          <p:cNvPr id="3" name="Title 1"/>
          <p:cNvSpPr>
            <a:spLocks noGrp="1"/>
          </p:cNvSpPr>
          <p:nvPr>
            <p:ph type="title"/>
          </p:nvPr>
        </p:nvSpPr>
        <p:spPr>
          <a:xfrm>
            <a:off x="384175" y="1842952"/>
            <a:ext cx="8350250" cy="595311"/>
          </a:xfrm>
        </p:spPr>
        <p:txBody>
          <a:bodyPr/>
          <a:lstStyle/>
          <a:p>
            <a:r>
              <a:rPr lang="en-AU" sz="4400" smtClean="0"/>
              <a:t>Click to edit Master title style</a:t>
            </a:r>
            <a:endParaRPr lang="en-AU" sz="4400" dirty="0"/>
          </a:p>
        </p:txBody>
      </p:sp>
      <p:sp>
        <p:nvSpPr>
          <p:cNvPr id="4" name="Rectangle 3"/>
          <p:cNvSpPr/>
          <p:nvPr/>
        </p:nvSpPr>
        <p:spPr>
          <a:xfrm>
            <a:off x="0" y="4858439"/>
            <a:ext cx="9144000" cy="1999561"/>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
        <p:nvSpPr>
          <p:cNvPr id="5" name="Text Placeholder 2"/>
          <p:cNvSpPr txBox="1">
            <a:spLocks/>
          </p:cNvSpPr>
          <p:nvPr/>
        </p:nvSpPr>
        <p:spPr>
          <a:xfrm>
            <a:off x="373416" y="2750154"/>
            <a:ext cx="3954789" cy="3412877"/>
          </a:xfrm>
          <a:prstGeom prst="rect">
            <a:avLst/>
          </a:prstGeom>
        </p:spPr>
        <p:txBody>
          <a:bodyPr wrap="square" lIns="0" tIns="0" rIns="0" bIns="0"/>
          <a:lstStyle>
            <a:lvl1pPr marL="358775" indent="-358775" algn="l" defTabSz="957263" rtl="0" eaLnBrk="1" fontAlgn="base" hangingPunct="1">
              <a:lnSpc>
                <a:spcPct val="106000"/>
              </a:lnSpc>
              <a:spcBef>
                <a:spcPts val="1344"/>
              </a:spcBef>
              <a:spcAft>
                <a:spcPts val="0"/>
              </a:spcAft>
              <a:buFont typeface="Arial" charset="0"/>
              <a:defRPr lang="en-US" sz="1400" kern="120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3pPr>
            <a:lvl4pPr marL="565150" indent="-190500" algn="l" defTabSz="957263" rtl="0" eaLnBrk="1" fontAlgn="base" hangingPunct="1">
              <a:lnSpc>
                <a:spcPct val="106000"/>
              </a:lnSpc>
              <a:spcBef>
                <a:spcPts val="576"/>
              </a:spcBef>
              <a:spcAft>
                <a:spcPts val="0"/>
              </a:spcAft>
              <a:buFont typeface="Arial" charset="0"/>
              <a:buChar char="•"/>
              <a:defRPr lang="en-US" sz="1200" kern="1200">
                <a:solidFill>
                  <a:schemeClr val="tx2"/>
                </a:solidFill>
                <a:latin typeface="+mn-lt"/>
                <a:ea typeface="+mj-ea"/>
                <a:cs typeface="+mj-cs"/>
              </a:defRPr>
            </a:lvl4pPr>
            <a:lvl5pPr marL="744538" indent="-179388" algn="l" defTabSz="957263" rtl="0" eaLnBrk="1" fontAlgn="base" hangingPunct="1">
              <a:lnSpc>
                <a:spcPct val="106000"/>
              </a:lnSpc>
              <a:spcBef>
                <a:spcPts val="576"/>
              </a:spcBef>
              <a:spcAft>
                <a:spcPts val="0"/>
              </a:spcAft>
              <a:buFont typeface="Arial" charset="0"/>
              <a:buChar char="‒"/>
              <a:defRPr lang="en-GB" sz="1200" kern="120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r>
              <a:rPr lang="en-AU" b="1" dirty="0" smtClean="0">
                <a:solidFill>
                  <a:srgbClr val="000000"/>
                </a:solidFill>
                <a:latin typeface="Arial"/>
              </a:rPr>
              <a:t>Wes Sonnenreich</a:t>
            </a:r>
          </a:p>
          <a:p>
            <a:r>
              <a:rPr lang="en-AU" dirty="0" smtClean="0">
                <a:solidFill>
                  <a:srgbClr val="000000"/>
                </a:solidFill>
                <a:latin typeface="Arial"/>
              </a:rPr>
              <a:t>CEO</a:t>
            </a:r>
          </a:p>
          <a:p>
            <a:r>
              <a:rPr lang="en-AU" dirty="0" smtClean="0">
                <a:solidFill>
                  <a:srgbClr val="000000"/>
                </a:solidFill>
                <a:latin typeface="Arial"/>
              </a:rPr>
              <a:t>intersective </a:t>
            </a:r>
          </a:p>
          <a:p>
            <a:r>
              <a:rPr lang="en-AU" dirty="0" smtClean="0">
                <a:solidFill>
                  <a:srgbClr val="000000"/>
                </a:solidFill>
                <a:latin typeface="Arial"/>
                <a:hlinkClick r:id="rId2"/>
              </a:rPr>
              <a:t>wes@intersective.com</a:t>
            </a:r>
            <a:endParaRPr lang="en-AU" dirty="0" smtClean="0">
              <a:solidFill>
                <a:srgbClr val="000000"/>
              </a:solidFill>
              <a:latin typeface="Arial"/>
            </a:endParaRPr>
          </a:p>
          <a:p>
            <a:r>
              <a:rPr dirty="0" smtClean="0">
                <a:solidFill>
                  <a:srgbClr val="000000"/>
                </a:solidFill>
                <a:latin typeface="Arial"/>
              </a:rPr>
              <a:t>Phone: +61 410 366 289</a:t>
            </a:r>
            <a:endParaRPr lang="en-AU" dirty="0">
              <a:solidFill>
                <a:srgbClr val="000000"/>
              </a:solidFill>
              <a:latin typeface="Arial"/>
            </a:endParaRPr>
          </a:p>
        </p:txBody>
      </p:sp>
      <p:pic>
        <p:nvPicPr>
          <p:cNvPr id="8" name="Picture 7" descr="C:\Users\W\Documents\My Dropbox\Intersective\03 Technology\Website\intersective-logo (2).PNG"/>
          <p:cNvPicPr/>
          <p:nvPr/>
        </p:nvPicPr>
        <p:blipFill rotWithShape="1">
          <a:blip r:embed="rId3" cstate="print">
            <a:extLst>
              <a:ext uri="{28A0092B-C50C-407E-A947-70E740481C1C}">
                <a14:useLocalDpi xmlns:a14="http://schemas.microsoft.com/office/drawing/2010/main"/>
              </a:ext>
            </a:extLst>
          </a:blip>
          <a:srcRect r="28124"/>
          <a:stretch/>
        </p:blipFill>
        <p:spPr bwMode="auto">
          <a:xfrm>
            <a:off x="304056" y="292120"/>
            <a:ext cx="2393107" cy="654206"/>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4048282" y="313869"/>
            <a:ext cx="1605555" cy="545645"/>
          </a:xfrm>
          <a:prstGeom prst="rect">
            <a:avLst/>
          </a:prstGeom>
        </p:spPr>
      </p:pic>
      <p:sp>
        <p:nvSpPr>
          <p:cNvPr id="10" name="TextBox 9"/>
          <p:cNvSpPr txBox="1"/>
          <p:nvPr/>
        </p:nvSpPr>
        <p:spPr>
          <a:xfrm>
            <a:off x="1071461" y="666750"/>
            <a:ext cx="2031623" cy="241980"/>
          </a:xfrm>
          <a:prstGeom prst="rect">
            <a:avLst/>
          </a:prstGeom>
          <a:noFill/>
        </p:spPr>
        <p:txBody>
          <a:bodyPr wrap="none" lIns="36000" tIns="36000" rIns="36000" bIns="36000" rtlCol="0">
            <a:spAutoFit/>
          </a:bodyPr>
          <a:lstStyle/>
          <a:p>
            <a:r>
              <a:rPr lang="en-US" sz="1100" dirty="0" smtClean="0">
                <a:solidFill>
                  <a:prstClr val="black">
                    <a:lumMod val="65000"/>
                    <a:lumOff val="35000"/>
                  </a:prstClr>
                </a:solidFill>
                <a:latin typeface="Helvetica"/>
                <a:cs typeface="Helvetica"/>
              </a:rPr>
              <a:t>experiential education services</a:t>
            </a:r>
          </a:p>
        </p:txBody>
      </p:sp>
      <p:sp>
        <p:nvSpPr>
          <p:cNvPr id="11" name="TextBox 10"/>
          <p:cNvSpPr txBox="1"/>
          <p:nvPr/>
        </p:nvSpPr>
        <p:spPr>
          <a:xfrm>
            <a:off x="4523737" y="666750"/>
            <a:ext cx="1597048" cy="241980"/>
          </a:xfrm>
          <a:prstGeom prst="rect">
            <a:avLst/>
          </a:prstGeom>
          <a:noFill/>
        </p:spPr>
        <p:txBody>
          <a:bodyPr wrap="none" lIns="36000" tIns="36000" rIns="36000" bIns="36000" rtlCol="0">
            <a:spAutoFit/>
          </a:bodyPr>
          <a:lstStyle/>
          <a:p>
            <a:r>
              <a:rPr lang="en-US" sz="1100" b="1" dirty="0" smtClean="0">
                <a:solidFill>
                  <a:prstClr val="black"/>
                </a:solidFill>
                <a:latin typeface="Bariol Light"/>
                <a:cs typeface="Bariol Light"/>
              </a:rPr>
              <a:t>project learning technology</a:t>
            </a:r>
          </a:p>
        </p:txBody>
      </p:sp>
    </p:spTree>
    <p:extLst>
      <p:ext uri="{BB962C8B-B14F-4D97-AF65-F5344CB8AC3E}">
        <p14:creationId xmlns:p14="http://schemas.microsoft.com/office/powerpoint/2010/main" val="15573194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2E612F2-6CA5-214B-A9FB-8216B17F2FF3}" type="datetimeFigureOut">
              <a:rPr lang="en-US" smtClean="0">
                <a:solidFill>
                  <a:prstClr val="black"/>
                </a:solidFill>
                <a:latin typeface="Arial"/>
              </a:rPr>
              <a:pPr/>
              <a:t>12/17/15</a:t>
            </a:fld>
            <a:endParaRPr lang="en-US">
              <a:solidFill>
                <a:prstClr val="black"/>
              </a:solidFill>
              <a:latin typeface="Aria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Aria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7D17B7E-FD3D-DC49-A49C-6EA34215728A}" type="slidenum">
              <a:rPr lang="en-US" smtClean="0">
                <a:solidFill>
                  <a:prstClr val="black"/>
                </a:solidFill>
                <a:latin typeface="Arial"/>
              </a:rPr>
              <a:pPr/>
              <a:t>‹#›</a:t>
            </a:fld>
            <a:endParaRPr lang="en-US">
              <a:solidFill>
                <a:prstClr val="black"/>
              </a:solidFill>
              <a:latin typeface="Arial"/>
            </a:endParaRPr>
          </a:p>
        </p:txBody>
      </p:sp>
    </p:spTree>
    <p:extLst>
      <p:ext uri="{BB962C8B-B14F-4D97-AF65-F5344CB8AC3E}">
        <p14:creationId xmlns:p14="http://schemas.microsoft.com/office/powerpoint/2010/main" val="4273769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3160"/>
            <a:ext cx="8229600" cy="1251062"/>
          </a:xfrm>
        </p:spPr>
        <p:txBody>
          <a:bodyPr/>
          <a:lstStyle>
            <a:extLst/>
          </a:lstStyle>
          <a:p>
            <a:r>
              <a:rPr kumimoji="0" lang="en-AU" smtClean="0"/>
              <a:t>Click to edit Master title style</a:t>
            </a:r>
            <a:endParaRPr kumimoji="0" lang="en-US"/>
          </a:p>
        </p:txBody>
      </p:sp>
      <p:sp>
        <p:nvSpPr>
          <p:cNvPr id="3" name="Date Placeholder 2"/>
          <p:cNvSpPr>
            <a:spLocks noGrp="1"/>
          </p:cNvSpPr>
          <p:nvPr>
            <p:ph type="dt" sz="half" idx="10"/>
          </p:nvPr>
        </p:nvSpPr>
        <p:spPr>
          <a:xfrm>
            <a:off x="457200" y="6476999"/>
            <a:ext cx="2133600" cy="274320"/>
          </a:xfrm>
          <a:prstGeom prst="rect">
            <a:avLst/>
          </a:prstGeom>
        </p:spPr>
        <p:txBody>
          <a:bodyPr/>
          <a:lstStyle/>
          <a:p>
            <a:fld id="{532A91E1-D059-EF45-A87B-43CF40A54EBB}" type="datetimeFigureOut">
              <a:rPr lang="en-US" smtClean="0">
                <a:solidFill>
                  <a:prstClr val="black">
                    <a:tint val="95000"/>
                  </a:prstClr>
                </a:solidFill>
                <a:latin typeface="Arial"/>
              </a:rPr>
              <a:pPr/>
              <a:t>12/17/15</a:t>
            </a:fld>
            <a:endParaRPr lang="en-US">
              <a:solidFill>
                <a:prstClr val="black">
                  <a:tint val="95000"/>
                </a:prstClr>
              </a:solidFill>
              <a:latin typeface="Arial"/>
            </a:endParaRP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p>
            <a:endParaRPr lang="en-US">
              <a:solidFill>
                <a:prstClr val="black">
                  <a:tint val="95000"/>
                </a:prstClr>
              </a:solidFill>
              <a:latin typeface="Aria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7BAA0531-9B59-1E42-8648-47BCDB5FC44E}" type="slidenum">
              <a:rPr lang="en-US" smtClean="0">
                <a:solidFill>
                  <a:prstClr val="black">
                    <a:tint val="95000"/>
                  </a:prstClr>
                </a:solidFill>
                <a:latin typeface="Arial"/>
              </a:rPr>
              <a:pPr/>
              <a:t>‹#›</a:t>
            </a:fld>
            <a:endParaRPr lang="en-US">
              <a:solidFill>
                <a:prstClr val="black">
                  <a:tint val="95000"/>
                </a:prstClr>
              </a:solidFill>
              <a:latin typeface="Arial"/>
            </a:endParaRPr>
          </a:p>
        </p:txBody>
      </p:sp>
    </p:spTree>
    <p:extLst>
      <p:ext uri="{BB962C8B-B14F-4D97-AF65-F5344CB8AC3E}">
        <p14:creationId xmlns:p14="http://schemas.microsoft.com/office/powerpoint/2010/main" val="9341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AU"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BA6DCFDB-47CC-7A45-973D-59F37B3C7EB9}" type="datetimeFigureOut">
              <a:rPr lang="en-US" smtClean="0"/>
              <a:t>12/17/15</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12/17/15</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AU"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BA6DCFDB-47CC-7A45-973D-59F37B3C7EB9}" type="datetimeFigureOut">
              <a:rPr lang="en-US" smtClean="0"/>
              <a:t>12/17/15</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BA6DCFDB-47CC-7A45-973D-59F37B3C7EB9}" type="datetimeFigureOut">
              <a:rPr lang="en-US" smtClean="0"/>
              <a:t>12/17/15</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AU"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BA6DCFDB-47CC-7A45-973D-59F37B3C7EB9}" type="datetimeFigureOut">
              <a:rPr lang="en-US" smtClean="0"/>
              <a:t>12/17/15</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AU"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BA6DCFDB-47CC-7A45-973D-59F37B3C7EB9}" type="datetimeFigureOut">
              <a:rPr lang="en-US" smtClean="0"/>
              <a:t>12/17/15</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6EE891A6-F78A-764B-9FFE-8F5E5DD07234}" type="slidenum">
              <a:rPr lang="en-US" smtClean="0"/>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vmlDrawing" Target="../drawings/vmlDrawing1.vml"/><Relationship Id="rId15" Type="http://schemas.openxmlformats.org/officeDocument/2006/relationships/tags" Target="../tags/tag1.xml"/><Relationship Id="rId16" Type="http://schemas.openxmlformats.org/officeDocument/2006/relationships/tags" Target="../tags/tag2.xml"/><Relationship Id="rId17" Type="http://schemas.openxmlformats.org/officeDocument/2006/relationships/oleObject" Target="../embeddings/oleObject1.bin"/><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3" Type="http://schemas.openxmlformats.org/officeDocument/2006/relationships/vmlDrawing" Target="../drawings/vmlDrawing7.vml"/><Relationship Id="rId14" Type="http://schemas.openxmlformats.org/officeDocument/2006/relationships/tags" Target="../tags/tag21.xml"/><Relationship Id="rId15" Type="http://schemas.openxmlformats.org/officeDocument/2006/relationships/tags" Target="../tags/tag22.xml"/><Relationship Id="rId16" Type="http://schemas.openxmlformats.org/officeDocument/2006/relationships/oleObject" Target="../embeddings/oleObject7.bin"/><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AU"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BA6DCFDB-47CC-7A45-973D-59F37B3C7EB9}" type="datetimeFigureOut">
              <a:rPr lang="en-US" smtClean="0"/>
              <a:t>12/17/15</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EE891A6-F78A-764B-9FFE-8F5E5DD0723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iming>
    <p:tnLst>
      <p:par>
        <p:cTn xmlns:p14="http://schemas.microsoft.com/office/powerpoint/2010/mai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4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4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4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15"/>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2062" name="think-cell Slide" r:id="rId17" imgW="0" imgH="0" progId="">
                  <p:embed/>
                </p:oleObj>
              </mc:Choice>
              <mc:Fallback>
                <p:oleObj name="think-cell Slide" r:id="rId17"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350" name="Title Placeholder 1"/>
          <p:cNvSpPr>
            <a:spLocks noGrp="1"/>
          </p:cNvSpPr>
          <p:nvPr>
            <p:ph type="title"/>
            <p:custDataLst>
              <p:tags r:id="rId16"/>
            </p:custDataLst>
          </p:nvPr>
        </p:nvSpPr>
        <p:spPr bwMode="auto">
          <a:xfrm>
            <a:off x="384175" y="300038"/>
            <a:ext cx="8377238"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endParaRPr lang="en-AU" dirty="0" smtClean="0"/>
          </a:p>
        </p:txBody>
      </p:sp>
    </p:spTree>
    <p:extLst>
      <p:ext uri="{BB962C8B-B14F-4D97-AF65-F5344CB8AC3E}">
        <p14:creationId xmlns:p14="http://schemas.microsoft.com/office/powerpoint/2010/main" val="426645873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14"/>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036" name="think-cell Slide" r:id="rId16" imgW="0" imgH="0" progId="">
                  <p:embed/>
                </p:oleObj>
              </mc:Choice>
              <mc:Fallback>
                <p:oleObj name="think-cell Slide" r:id="rId1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350" name="Title Placeholder 1"/>
          <p:cNvSpPr>
            <a:spLocks noGrp="1"/>
          </p:cNvSpPr>
          <p:nvPr>
            <p:ph type="title"/>
            <p:custDataLst>
              <p:tags r:id="rId15"/>
            </p:custDataLst>
          </p:nvPr>
        </p:nvSpPr>
        <p:spPr bwMode="auto">
          <a:xfrm>
            <a:off x="384175" y="300038"/>
            <a:ext cx="8377238"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endParaRPr lang="en-AU" dirty="0" smtClean="0"/>
          </a:p>
        </p:txBody>
      </p:sp>
    </p:spTree>
    <p:extLst>
      <p:ext uri="{BB962C8B-B14F-4D97-AF65-F5344CB8AC3E}">
        <p14:creationId xmlns:p14="http://schemas.microsoft.com/office/powerpoint/2010/main" val="9132090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9" Type="http://schemas.openxmlformats.org/officeDocument/2006/relationships/image" Target="../media/image9.jpe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jpeg"/><Relationship Id="rId29" Type="http://schemas.openxmlformats.org/officeDocument/2006/relationships/image" Target="../media/image29.jpeg"/><Relationship Id="rId30" Type="http://schemas.openxmlformats.org/officeDocument/2006/relationships/image" Target="../media/image30.png"/><Relationship Id="rId31" Type="http://schemas.openxmlformats.org/officeDocument/2006/relationships/image" Target="../media/image31.jpeg"/><Relationship Id="rId32" Type="http://schemas.openxmlformats.org/officeDocument/2006/relationships/image" Target="../media/image32.png"/><Relationship Id="rId10" Type="http://schemas.openxmlformats.org/officeDocument/2006/relationships/image" Target="../media/image10.emf"/><Relationship Id="rId11" Type="http://schemas.openxmlformats.org/officeDocument/2006/relationships/image" Target="../media/image11.jpe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slideLayout" Target="../slideLayouts/slideLayout23.xml"/><Relationship Id="rId4" Type="http://schemas.openxmlformats.org/officeDocument/2006/relationships/notesSlide" Target="../notesSlides/notesSlide12.xml"/><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5.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6.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6.png"/><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50.jpeg"/><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0.emf"/><Relationship Id="rId5" Type="http://schemas.openxmlformats.org/officeDocument/2006/relationships/image" Target="../media/image57.png"/><Relationship Id="rId6" Type="http://schemas.openxmlformats.org/officeDocument/2006/relationships/image" Target="../media/image27.png"/><Relationship Id="rId7" Type="http://schemas.openxmlformats.org/officeDocument/2006/relationships/image" Target="../media/image58.jpe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30.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jpeg"/><Relationship Id="rId10" Type="http://schemas.openxmlformats.org/officeDocument/2006/relationships/image" Target="../media/image65.jpe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wes@intersectiv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Experiential </a:t>
            </a:r>
            <a:r>
              <a:rPr lang="en-US" dirty="0" err="1" smtClean="0"/>
              <a:t>professional.edu</a:t>
            </a:r>
            <a:endParaRPr lang="en-US" dirty="0"/>
          </a:p>
        </p:txBody>
      </p:sp>
      <p:sp>
        <p:nvSpPr>
          <p:cNvPr id="3" name="Subtitle 2"/>
          <p:cNvSpPr>
            <a:spLocks noGrp="1"/>
          </p:cNvSpPr>
          <p:nvPr>
            <p:ph type="subTitle" idx="1"/>
          </p:nvPr>
        </p:nvSpPr>
        <p:spPr/>
        <p:txBody>
          <a:bodyPr>
            <a:normAutofit/>
          </a:bodyPr>
          <a:lstStyle/>
          <a:p>
            <a:r>
              <a:rPr lang="en-US" dirty="0" smtClean="0"/>
              <a:t>Learning Technologies in Action</a:t>
            </a:r>
            <a:endParaRPr lang="en-US" dirty="0"/>
          </a:p>
        </p:txBody>
      </p:sp>
    </p:spTree>
    <p:extLst>
      <p:ext uri="{BB962C8B-B14F-4D97-AF65-F5344CB8AC3E}">
        <p14:creationId xmlns:p14="http://schemas.microsoft.com/office/powerpoint/2010/main" val="3895157465"/>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WIL@scale</a:t>
            </a:r>
            <a:r>
              <a:rPr lang="en-US" dirty="0" smtClean="0"/>
              <a:t> challenges</a:t>
            </a:r>
            <a:endParaRPr lang="en-US" dirty="0"/>
          </a:p>
        </p:txBody>
      </p:sp>
      <p:sp>
        <p:nvSpPr>
          <p:cNvPr id="3" name="Content Placeholder 2"/>
          <p:cNvSpPr>
            <a:spLocks noGrp="1"/>
          </p:cNvSpPr>
          <p:nvPr>
            <p:ph idx="1"/>
          </p:nvPr>
        </p:nvSpPr>
        <p:spPr/>
        <p:txBody>
          <a:bodyPr/>
          <a:lstStyle/>
          <a:p>
            <a:r>
              <a:rPr lang="en-US" b="1" dirty="0" smtClean="0"/>
              <a:t>Quantity</a:t>
            </a:r>
            <a:r>
              <a:rPr lang="en-US" dirty="0" smtClean="0"/>
              <a:t> of appropriate opportunities</a:t>
            </a:r>
            <a:endParaRPr lang="en-US" b="1" dirty="0" smtClean="0"/>
          </a:p>
          <a:p>
            <a:r>
              <a:rPr lang="en-US" b="1" dirty="0" smtClean="0"/>
              <a:t>Support</a:t>
            </a:r>
            <a:r>
              <a:rPr lang="en-US" dirty="0" smtClean="0"/>
              <a:t> during delivery</a:t>
            </a:r>
          </a:p>
          <a:p>
            <a:r>
              <a:rPr lang="en-US" b="1" dirty="0" smtClean="0"/>
              <a:t>Assurance</a:t>
            </a:r>
            <a:r>
              <a:rPr lang="en-US" dirty="0" smtClean="0"/>
              <a:t> of relevant learning</a:t>
            </a:r>
          </a:p>
          <a:p>
            <a:r>
              <a:rPr lang="en-US" b="1" dirty="0" smtClean="0"/>
              <a:t>Industry</a:t>
            </a:r>
            <a:r>
              <a:rPr lang="en-US" dirty="0" smtClean="0"/>
              <a:t> participation cost/</a:t>
            </a:r>
            <a:r>
              <a:rPr lang="en-US" b="1" dirty="0" smtClean="0"/>
              <a:t>benefit</a:t>
            </a:r>
            <a:endParaRPr lang="en-US" b="1" dirty="0"/>
          </a:p>
        </p:txBody>
      </p:sp>
    </p:spTree>
    <p:extLst>
      <p:ext uri="{BB962C8B-B14F-4D97-AF65-F5344CB8AC3E}">
        <p14:creationId xmlns:p14="http://schemas.microsoft.com/office/powerpoint/2010/main" val="2094191202"/>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Quantity</a:t>
            </a:r>
            <a:endParaRPr lang="en-US" dirty="0"/>
          </a:p>
        </p:txBody>
      </p:sp>
      <p:sp>
        <p:nvSpPr>
          <p:cNvPr id="3" name="Content Placeholder 2"/>
          <p:cNvSpPr>
            <a:spLocks noGrp="1"/>
          </p:cNvSpPr>
          <p:nvPr>
            <p:ph idx="1"/>
          </p:nvPr>
        </p:nvSpPr>
        <p:spPr/>
        <p:txBody>
          <a:bodyPr/>
          <a:lstStyle/>
          <a:p>
            <a:r>
              <a:rPr lang="en-US" dirty="0" smtClean="0"/>
              <a:t>SME engagement </a:t>
            </a:r>
          </a:p>
          <a:p>
            <a:r>
              <a:rPr lang="en-US" dirty="0" err="1" smtClean="0"/>
              <a:t>Microprojects</a:t>
            </a:r>
            <a:endParaRPr lang="en-US" dirty="0" smtClean="0"/>
          </a:p>
          <a:p>
            <a:r>
              <a:rPr lang="en-US" dirty="0"/>
              <a:t>Digital native </a:t>
            </a:r>
            <a:r>
              <a:rPr lang="en-US" dirty="0" smtClean="0"/>
              <a:t>WIL</a:t>
            </a:r>
          </a:p>
          <a:p>
            <a:r>
              <a:rPr lang="en-US" dirty="0" smtClean="0"/>
              <a:t>Marketplaces</a:t>
            </a:r>
            <a:endParaRPr lang="en-US" dirty="0"/>
          </a:p>
        </p:txBody>
      </p:sp>
    </p:spTree>
    <p:extLst>
      <p:ext uri="{BB962C8B-B14F-4D97-AF65-F5344CB8AC3E}">
        <p14:creationId xmlns:p14="http://schemas.microsoft.com/office/powerpoint/2010/main" val="612038481"/>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sp>
        <p:nvSpPr>
          <p:cNvPr id="3" name="Content Placeholder 2"/>
          <p:cNvSpPr>
            <a:spLocks noGrp="1"/>
          </p:cNvSpPr>
          <p:nvPr>
            <p:ph idx="1"/>
          </p:nvPr>
        </p:nvSpPr>
        <p:spPr/>
        <p:txBody>
          <a:bodyPr/>
          <a:lstStyle/>
          <a:p>
            <a:r>
              <a:rPr lang="en-US" dirty="0" smtClean="0"/>
              <a:t>Just-in-time </a:t>
            </a:r>
            <a:r>
              <a:rPr lang="en-US" dirty="0" err="1" smtClean="0"/>
              <a:t>vs</a:t>
            </a:r>
            <a:r>
              <a:rPr lang="en-US" dirty="0" smtClean="0"/>
              <a:t> </a:t>
            </a:r>
            <a:r>
              <a:rPr lang="en-US" dirty="0" smtClean="0"/>
              <a:t>crisis time</a:t>
            </a:r>
          </a:p>
          <a:p>
            <a:r>
              <a:rPr lang="en-US" dirty="0" smtClean="0"/>
              <a:t>Getting lots of the “right” data</a:t>
            </a:r>
          </a:p>
          <a:p>
            <a:r>
              <a:rPr lang="en-US" dirty="0" err="1" smtClean="0"/>
              <a:t>Minimising</a:t>
            </a:r>
            <a:r>
              <a:rPr lang="en-US" dirty="0" smtClean="0"/>
              <a:t> variability</a:t>
            </a:r>
            <a:endParaRPr lang="en-US" dirty="0"/>
          </a:p>
        </p:txBody>
      </p:sp>
    </p:spTree>
    <p:extLst>
      <p:ext uri="{BB962C8B-B14F-4D97-AF65-F5344CB8AC3E}">
        <p14:creationId xmlns:p14="http://schemas.microsoft.com/office/powerpoint/2010/main" val="1294134655"/>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Assurance</a:t>
            </a:r>
            <a:endParaRPr lang="en-US" dirty="0"/>
          </a:p>
        </p:txBody>
      </p:sp>
      <p:sp>
        <p:nvSpPr>
          <p:cNvPr id="3" name="Content Placeholder 2"/>
          <p:cNvSpPr>
            <a:spLocks noGrp="1"/>
          </p:cNvSpPr>
          <p:nvPr>
            <p:ph idx="1"/>
          </p:nvPr>
        </p:nvSpPr>
        <p:spPr/>
        <p:txBody>
          <a:bodyPr/>
          <a:lstStyle/>
          <a:p>
            <a:r>
              <a:rPr lang="en-US" dirty="0"/>
              <a:t>Project Learning</a:t>
            </a:r>
          </a:p>
          <a:p>
            <a:r>
              <a:rPr lang="en-US" dirty="0" smtClean="0"/>
              <a:t>Employers-centric</a:t>
            </a:r>
          </a:p>
          <a:p>
            <a:r>
              <a:rPr lang="en-US" dirty="0" smtClean="0"/>
              <a:t>Effort </a:t>
            </a:r>
            <a:r>
              <a:rPr lang="en-US" dirty="0" smtClean="0"/>
              <a:t>≠ Outcomes</a:t>
            </a:r>
          </a:p>
          <a:p>
            <a:r>
              <a:rPr lang="en-US" dirty="0" smtClean="0"/>
              <a:t>Different Strokes for Different Folks</a:t>
            </a:r>
            <a:endParaRPr lang="en-US" dirty="0"/>
          </a:p>
        </p:txBody>
      </p:sp>
    </p:spTree>
    <p:extLst>
      <p:ext uri="{BB962C8B-B14F-4D97-AF65-F5344CB8AC3E}">
        <p14:creationId xmlns:p14="http://schemas.microsoft.com/office/powerpoint/2010/main" val="607029589"/>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Benefit</a:t>
            </a:r>
            <a:endParaRPr lang="en-US" dirty="0"/>
          </a:p>
        </p:txBody>
      </p:sp>
      <p:sp>
        <p:nvSpPr>
          <p:cNvPr id="3" name="Content Placeholder 2"/>
          <p:cNvSpPr>
            <a:spLocks noGrp="1"/>
          </p:cNvSpPr>
          <p:nvPr>
            <p:ph idx="1"/>
          </p:nvPr>
        </p:nvSpPr>
        <p:spPr/>
        <p:txBody>
          <a:bodyPr/>
          <a:lstStyle/>
          <a:p>
            <a:r>
              <a:rPr lang="en-US" dirty="0" smtClean="0"/>
              <a:t>Capability Development</a:t>
            </a:r>
            <a:endParaRPr lang="en-US" dirty="0" smtClean="0"/>
          </a:p>
          <a:p>
            <a:r>
              <a:rPr lang="en-US" dirty="0" smtClean="0"/>
              <a:t>Employability</a:t>
            </a:r>
            <a:endParaRPr lang="en-US" dirty="0" smtClean="0"/>
          </a:p>
          <a:p>
            <a:r>
              <a:rPr lang="en-US" dirty="0" smtClean="0"/>
              <a:t>Min. Time &amp; Max Output</a:t>
            </a:r>
            <a:endParaRPr lang="en-US" dirty="0" smtClean="0"/>
          </a:p>
          <a:p>
            <a:r>
              <a:rPr lang="en-US" dirty="0" smtClean="0"/>
              <a:t>Timing Flexibility</a:t>
            </a:r>
            <a:endParaRPr lang="en-US" dirty="0"/>
          </a:p>
        </p:txBody>
      </p:sp>
    </p:spTree>
    <p:extLst>
      <p:ext uri="{BB962C8B-B14F-4D97-AF65-F5344CB8AC3E}">
        <p14:creationId xmlns:p14="http://schemas.microsoft.com/office/powerpoint/2010/main" val="4289204327"/>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Disruptors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197208"/>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 Disrupting Education</a:t>
            </a:r>
            <a:endParaRPr lang="en-US" dirty="0"/>
          </a:p>
        </p:txBody>
      </p:sp>
      <p:sp>
        <p:nvSpPr>
          <p:cNvPr id="3" name="Content Placeholder 2"/>
          <p:cNvSpPr>
            <a:spLocks noGrp="1"/>
          </p:cNvSpPr>
          <p:nvPr>
            <p:ph idx="1"/>
          </p:nvPr>
        </p:nvSpPr>
        <p:spPr/>
        <p:txBody>
          <a:bodyPr/>
          <a:lstStyle/>
          <a:p>
            <a:r>
              <a:rPr lang="en-US" dirty="0" smtClean="0"/>
              <a:t>Social Learning</a:t>
            </a:r>
          </a:p>
          <a:p>
            <a:r>
              <a:rPr lang="en-US" dirty="0" err="1" smtClean="0"/>
              <a:t>Gamification</a:t>
            </a:r>
            <a:endParaRPr lang="en-US" dirty="0" smtClean="0"/>
          </a:p>
          <a:p>
            <a:r>
              <a:rPr lang="en-US" dirty="0" smtClean="0"/>
              <a:t>Mobile First</a:t>
            </a:r>
          </a:p>
          <a:p>
            <a:r>
              <a:rPr lang="en-US" dirty="0" smtClean="0"/>
              <a:t>Marketplaces</a:t>
            </a:r>
          </a:p>
          <a:p>
            <a:r>
              <a:rPr lang="en-US" dirty="0" smtClean="0"/>
              <a:t>Project Learning</a:t>
            </a:r>
            <a:endParaRPr lang="en-US" dirty="0"/>
          </a:p>
        </p:txBody>
      </p:sp>
    </p:spTree>
    <p:extLst>
      <p:ext uri="{BB962C8B-B14F-4D97-AF65-F5344CB8AC3E}">
        <p14:creationId xmlns:p14="http://schemas.microsoft.com/office/powerpoint/2010/main" val="1579876"/>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are we doing?</a:t>
            </a:r>
            <a:endParaRPr lang="en-US" dirty="0"/>
          </a:p>
        </p:txBody>
      </p:sp>
      <p:sp>
        <p:nvSpPr>
          <p:cNvPr id="8" name="Content Placeholder 7"/>
          <p:cNvSpPr>
            <a:spLocks noGrp="1"/>
          </p:cNvSpPr>
          <p:nvPr>
            <p:ph idx="1"/>
          </p:nvPr>
        </p:nvSpPr>
        <p:spPr/>
        <p:txBody>
          <a:bodyPr/>
          <a:lstStyle/>
          <a:p>
            <a:r>
              <a:rPr lang="en-US" dirty="0" smtClean="0"/>
              <a:t>Helping educators </a:t>
            </a:r>
            <a:r>
              <a:rPr lang="en-US" dirty="0" smtClean="0">
                <a:solidFill>
                  <a:schemeClr val="accent4"/>
                </a:solidFill>
              </a:rPr>
              <a:t>increase</a:t>
            </a:r>
            <a:r>
              <a:rPr lang="en-US" dirty="0" smtClean="0"/>
              <a:t> the amount of </a:t>
            </a:r>
            <a:r>
              <a:rPr lang="en-US" dirty="0" smtClean="0">
                <a:solidFill>
                  <a:srgbClr val="70A525"/>
                </a:solidFill>
              </a:rPr>
              <a:t>experiential learning</a:t>
            </a:r>
          </a:p>
          <a:p>
            <a:r>
              <a:rPr lang="en-US" dirty="0" smtClean="0"/>
              <a:t>Helping employers get </a:t>
            </a:r>
            <a:r>
              <a:rPr lang="en-US" dirty="0" smtClean="0">
                <a:solidFill>
                  <a:schemeClr val="accent5"/>
                </a:solidFill>
              </a:rPr>
              <a:t>more value</a:t>
            </a:r>
            <a:r>
              <a:rPr lang="en-US" dirty="0" smtClean="0">
                <a:solidFill>
                  <a:srgbClr val="70A525"/>
                </a:solidFill>
              </a:rPr>
              <a:t> </a:t>
            </a:r>
            <a:r>
              <a:rPr lang="en-US" dirty="0" smtClean="0"/>
              <a:t>out of participation</a:t>
            </a:r>
          </a:p>
          <a:p>
            <a:r>
              <a:rPr lang="en-US" dirty="0" smtClean="0"/>
              <a:t>Using technology to </a:t>
            </a:r>
            <a:r>
              <a:rPr lang="en-US" dirty="0" smtClean="0">
                <a:solidFill>
                  <a:schemeClr val="accent5">
                    <a:lumMod val="60000"/>
                    <a:lumOff val="40000"/>
                  </a:schemeClr>
                </a:solidFill>
              </a:rPr>
              <a:t>enable scale</a:t>
            </a:r>
          </a:p>
          <a:p>
            <a:endParaRPr lang="en-US" dirty="0"/>
          </a:p>
        </p:txBody>
      </p:sp>
    </p:spTree>
    <p:extLst>
      <p:ext uri="{BB962C8B-B14F-4D97-AF65-F5344CB8AC3E}">
        <p14:creationId xmlns:p14="http://schemas.microsoft.com/office/powerpoint/2010/main" val="872180561"/>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25"/>
          <p:cNvSpPr>
            <a:spLocks noGrp="1"/>
          </p:cNvSpPr>
          <p:nvPr>
            <p:ph type="title"/>
          </p:nvPr>
        </p:nvSpPr>
        <p:spPr>
          <a:xfrm>
            <a:off x="457200" y="321452"/>
            <a:ext cx="8229600" cy="1251062"/>
          </a:xfrm>
          <a:noFill/>
          <a:ln w="9525">
            <a:noFill/>
            <a:miter lim="800000"/>
            <a:headEnd/>
            <a:tailEnd/>
          </a:ln>
        </p:spPr>
        <p:txBody>
          <a:bodyPr vert="horz" wrap="square" lIns="0" tIns="0" rIns="0" bIns="0" numCol="1" anchor="t" anchorCtr="0" compatLnSpc="1">
            <a:prstTxWarp prst="textNoShape">
              <a:avLst/>
            </a:prstTxWarp>
          </a:bodyPr>
          <a:lstStyle/>
          <a:p>
            <a:pPr>
              <a:spcBef>
                <a:spcPts val="600"/>
              </a:spcBef>
              <a:spcAft>
                <a:spcPts val="600"/>
              </a:spcAft>
            </a:pPr>
            <a:r>
              <a:rPr lang="en-AU" sz="2400" dirty="0" smtClean="0">
                <a:solidFill>
                  <a:srgbClr val="00A1DE"/>
                </a:solidFill>
              </a:rPr>
              <a:t>Intersective helps </a:t>
            </a:r>
            <a:r>
              <a:rPr lang="en-AU" sz="2400" dirty="0">
                <a:solidFill>
                  <a:srgbClr val="00A1DE"/>
                </a:solidFill>
              </a:rPr>
              <a:t>educators, employers and students achieve better outcomes from experiential learning </a:t>
            </a:r>
            <a:r>
              <a:rPr lang="en-AU" sz="2400" dirty="0" smtClean="0">
                <a:solidFill>
                  <a:srgbClr val="00A1DE"/>
                </a:solidFill>
              </a:rPr>
              <a:t>collaboration</a:t>
            </a:r>
            <a:endParaRPr lang="en-AU" sz="2400" dirty="0">
              <a:solidFill>
                <a:srgbClr val="00A1DE"/>
              </a:solidFill>
            </a:endParaRPr>
          </a:p>
        </p:txBody>
      </p:sp>
      <p:pic>
        <p:nvPicPr>
          <p:cNvPr id="39" name="Picture 38"/>
          <p:cNvPicPr>
            <a:picLocks noChangeAspect="1"/>
          </p:cNvPicPr>
          <p:nvPr/>
        </p:nvPicPr>
        <p:blipFill>
          <a:blip r:embed="rId3" cstate="print"/>
          <a:stretch>
            <a:fillRect/>
          </a:stretch>
        </p:blipFill>
        <p:spPr>
          <a:xfrm>
            <a:off x="5171296" y="2980293"/>
            <a:ext cx="2605337" cy="919105"/>
          </a:xfrm>
          <a:prstGeom prst="rect">
            <a:avLst/>
          </a:prstGeom>
        </p:spPr>
      </p:pic>
      <p:pic>
        <p:nvPicPr>
          <p:cNvPr id="40" name="Picture 39" descr="C:\Users\W\Documents\My Dropbox\Intersective\03 Technology\Website\intersective-logo (2).PNG"/>
          <p:cNvPicPr/>
          <p:nvPr/>
        </p:nvPicPr>
        <p:blipFill rotWithShape="1">
          <a:blip r:embed="rId4" cstate="print">
            <a:extLst>
              <a:ext uri="{28A0092B-C50C-407E-A947-70E740481C1C}">
                <a14:useLocalDpi xmlns:a14="http://schemas.microsoft.com/office/drawing/2010/main"/>
              </a:ext>
            </a:extLst>
          </a:blip>
          <a:srcRect r="28124"/>
          <a:stretch/>
        </p:blipFill>
        <p:spPr bwMode="auto">
          <a:xfrm>
            <a:off x="916178" y="3006129"/>
            <a:ext cx="2923209" cy="986159"/>
          </a:xfrm>
          <a:prstGeom prst="rect">
            <a:avLst/>
          </a:prstGeom>
          <a:noFill/>
          <a:ln w="9525">
            <a:noFill/>
            <a:miter lim="800000"/>
            <a:headEnd/>
            <a:tailEnd/>
          </a:ln>
        </p:spPr>
      </p:pic>
      <p:sp>
        <p:nvSpPr>
          <p:cNvPr id="45" name="TextBox 44"/>
          <p:cNvSpPr txBox="1"/>
          <p:nvPr/>
        </p:nvSpPr>
        <p:spPr>
          <a:xfrm>
            <a:off x="835991" y="4019846"/>
            <a:ext cx="3139174" cy="811367"/>
          </a:xfrm>
          <a:prstGeom prst="rect">
            <a:avLst/>
          </a:prstGeom>
          <a:noFill/>
        </p:spPr>
        <p:txBody>
          <a:bodyPr wrap="square" lIns="36000" tIns="36000" rIns="36000" bIns="36000" rtlCol="0">
            <a:spAutoFit/>
          </a:bodyPr>
          <a:lstStyle/>
          <a:p>
            <a:pPr algn="ctr"/>
            <a:r>
              <a:rPr lang="en-AU" sz="2400" dirty="0" smtClean="0">
                <a:solidFill>
                  <a:prstClr val="black"/>
                </a:solidFill>
                <a:latin typeface="Arial"/>
              </a:rPr>
              <a:t>Program design and management services</a:t>
            </a:r>
          </a:p>
        </p:txBody>
      </p:sp>
      <p:sp>
        <p:nvSpPr>
          <p:cNvPr id="46" name="TextBox 45"/>
          <p:cNvSpPr txBox="1"/>
          <p:nvPr/>
        </p:nvSpPr>
        <p:spPr>
          <a:xfrm>
            <a:off x="4675507" y="3992288"/>
            <a:ext cx="3868352" cy="811367"/>
          </a:xfrm>
          <a:prstGeom prst="rect">
            <a:avLst/>
          </a:prstGeom>
          <a:noFill/>
        </p:spPr>
        <p:txBody>
          <a:bodyPr wrap="square" lIns="36000" tIns="36000" rIns="36000" bIns="36000" rtlCol="0">
            <a:spAutoFit/>
          </a:bodyPr>
          <a:lstStyle/>
          <a:p>
            <a:pPr algn="ctr"/>
            <a:r>
              <a:rPr lang="en-AU" sz="2400" dirty="0" smtClean="0">
                <a:solidFill>
                  <a:prstClr val="black"/>
                </a:solidFill>
                <a:latin typeface="Arial"/>
              </a:rPr>
              <a:t>Experiential learning platform</a:t>
            </a:r>
          </a:p>
        </p:txBody>
      </p:sp>
      <p:sp>
        <p:nvSpPr>
          <p:cNvPr id="10" name="Right Arrow 9"/>
          <p:cNvSpPr/>
          <p:nvPr/>
        </p:nvSpPr>
        <p:spPr>
          <a:xfrm>
            <a:off x="4306489" y="3407032"/>
            <a:ext cx="497538" cy="904257"/>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latin typeface="Arial"/>
            </a:endParaRPr>
          </a:p>
        </p:txBody>
      </p:sp>
    </p:spTree>
    <p:extLst>
      <p:ext uri="{BB962C8B-B14F-4D97-AF65-F5344CB8AC3E}">
        <p14:creationId xmlns:p14="http://schemas.microsoft.com/office/powerpoint/2010/main" val="9769418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117416326"/>
              </p:ext>
            </p:extLst>
          </p:nvPr>
        </p:nvGraphicFramePr>
        <p:xfrm>
          <a:off x="628650" y="1042547"/>
          <a:ext cx="8215731" cy="5531335"/>
        </p:xfrm>
        <a:graphic>
          <a:graphicData uri="http://schemas.openxmlformats.org/drawingml/2006/table">
            <a:tbl>
              <a:tblPr firstRow="1" bandRow="1">
                <a:tableStyleId>{5C22544A-7EE6-4342-B048-85BDC9FD1C3A}</a:tableStyleId>
              </a:tblPr>
              <a:tblGrid>
                <a:gridCol w="8215731"/>
              </a:tblGrid>
              <a:tr h="149435">
                <a:tc>
                  <a:txBody>
                    <a:bodyPr/>
                    <a:lstStyle/>
                    <a:p>
                      <a:pPr marL="0" marR="0" lvl="0" indent="0" algn="l" defTabSz="859512" rtl="0" eaLnBrk="1" fontAlgn="auto" latinLnBrk="0" hangingPunct="1">
                        <a:lnSpc>
                          <a:spcPct val="100000"/>
                        </a:lnSpc>
                        <a:spcBef>
                          <a:spcPts val="600"/>
                        </a:spcBef>
                        <a:spcAft>
                          <a:spcPts val="0"/>
                        </a:spcAft>
                        <a:buClrTx/>
                        <a:buSzTx/>
                        <a:buFont typeface="+mj-lt"/>
                        <a:buNone/>
                        <a:tabLst/>
                        <a:defRPr/>
                      </a:pPr>
                      <a:r>
                        <a:rPr lang="en-AU" sz="1800" b="1" dirty="0" smtClean="0">
                          <a:solidFill>
                            <a:schemeClr val="tx2"/>
                          </a:solidFill>
                          <a:latin typeface="Calibri" panose="020F0502020204030204" pitchFamily="34" charset="0"/>
                        </a:rPr>
                        <a:t>Educators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691944">
                <a:tc>
                  <a:txBody>
                    <a:bodyPr/>
                    <a:lstStyle/>
                    <a:p>
                      <a:pPr marL="0" marR="0" lvl="0" indent="0" algn="ctr"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9584">
                <a:tc>
                  <a:txBody>
                    <a:bodyPr/>
                    <a:lstStyle/>
                    <a:p>
                      <a:pPr marL="0" marR="0" lvl="0" indent="0" algn="l" defTabSz="859512" rtl="0" eaLnBrk="1" fontAlgn="auto" latinLnBrk="0" hangingPunct="1">
                        <a:lnSpc>
                          <a:spcPct val="100000"/>
                        </a:lnSpc>
                        <a:spcBef>
                          <a:spcPts val="600"/>
                        </a:spcBef>
                        <a:spcAft>
                          <a:spcPts val="0"/>
                        </a:spcAft>
                        <a:buClrTx/>
                        <a:buSzTx/>
                        <a:buFont typeface="+mj-lt"/>
                        <a:buNone/>
                        <a:tabLst/>
                        <a:defRPr/>
                      </a:pPr>
                      <a:r>
                        <a:rPr lang="en-AU" sz="1800" b="1" dirty="0" smtClean="0">
                          <a:solidFill>
                            <a:schemeClr val="tx2"/>
                          </a:solidFill>
                          <a:latin typeface="Calibri" panose="020F0502020204030204" pitchFamily="34" charset="0"/>
                        </a:rPr>
                        <a:t>Connectors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085305">
                <a:tc>
                  <a:txBody>
                    <a:bodyPr/>
                    <a:lstStyle/>
                    <a:p>
                      <a:pPr marL="0" marR="0" lvl="0" indent="0" algn="r" defTabSz="859512" rtl="0" eaLnBrk="1" fontAlgn="auto" latinLnBrk="0" hangingPunct="1">
                        <a:lnSpc>
                          <a:spcPct val="100000"/>
                        </a:lnSpc>
                        <a:spcBef>
                          <a:spcPts val="600"/>
                        </a:spcBef>
                        <a:spcAft>
                          <a:spcPts val="0"/>
                        </a:spcAft>
                        <a:buClrTx/>
                        <a:buSzTx/>
                        <a:buFont typeface="+mj-lt"/>
                        <a:buNone/>
                        <a:tabLst/>
                        <a:defRPr/>
                      </a:pPr>
                      <a:endParaRPr lang="en-AU"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19739">
                <a:tc>
                  <a:txBody>
                    <a:bodyPr/>
                    <a:lstStyle/>
                    <a:p>
                      <a:pPr marL="0" marR="0" lvl="0" indent="0" algn="l"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800" b="1" dirty="0" smtClean="0">
                          <a:solidFill>
                            <a:schemeClr val="tx2"/>
                          </a:solidFill>
                          <a:latin typeface="Calibri" panose="020F0502020204030204" pitchFamily="34" charset="0"/>
                        </a:rPr>
                        <a:t>Employers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656806">
                <a:tc>
                  <a:txBody>
                    <a:bodyPr/>
                    <a:lstStyle/>
                    <a:p>
                      <a:pPr marL="0" marR="0" lvl="0" indent="0" algn="ctr" defTabSz="859512"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800" b="1" dirty="0" smtClean="0">
                        <a:solidFill>
                          <a:schemeClr val="tx2"/>
                        </a:solidFill>
                        <a:latin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8" name="Picture 6" descr="http://www.hansenyuncken.com.au/files/773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29" b="33236"/>
          <a:stretch/>
        </p:blipFill>
        <p:spPr bwMode="auto">
          <a:xfrm>
            <a:off x="3846757" y="5003505"/>
            <a:ext cx="1632700" cy="47352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https://clubs.uow.edu.au/assets/clubs/eclub/Resources/Tech23-2013-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8327" y="3832435"/>
            <a:ext cx="1424666" cy="4017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print"/>
          <a:srcRect l="25553" t="12772" r="26390" b="21077"/>
          <a:stretch/>
        </p:blipFill>
        <p:spPr>
          <a:xfrm>
            <a:off x="800487" y="1613304"/>
            <a:ext cx="682156" cy="610313"/>
          </a:xfrm>
          <a:prstGeom prst="rect">
            <a:avLst/>
          </a:prstGeom>
        </p:spPr>
      </p:pic>
      <p:pic>
        <p:nvPicPr>
          <p:cNvPr id="16" name="Picture 15"/>
          <p:cNvPicPr>
            <a:picLocks noChangeAspect="1"/>
          </p:cNvPicPr>
          <p:nvPr/>
        </p:nvPicPr>
        <p:blipFill>
          <a:blip r:embed="rId8" cstate="print"/>
          <a:stretch>
            <a:fillRect/>
          </a:stretch>
        </p:blipFill>
        <p:spPr>
          <a:xfrm>
            <a:off x="1787352" y="1623822"/>
            <a:ext cx="586086" cy="603712"/>
          </a:xfrm>
          <a:prstGeom prst="rect">
            <a:avLst/>
          </a:prstGeom>
        </p:spPr>
      </p:pic>
      <p:pic>
        <p:nvPicPr>
          <p:cNvPr id="2651138" name="Picture 2" descr="http://www.allegisglobalsolutions.com/_res/ags/allegisgroups/img/ags-logo.jpg"/>
          <p:cNvPicPr>
            <a:picLocks noChangeAspect="1" noChangeArrowheads="1"/>
          </p:cNvPicPr>
          <p:nvPr/>
        </p:nvPicPr>
        <p:blipFill>
          <a:blip r:embed="rId9" cstate="print"/>
          <a:srcRect/>
          <a:stretch>
            <a:fillRect/>
          </a:stretch>
        </p:blipFill>
        <p:spPr bwMode="auto">
          <a:xfrm>
            <a:off x="6836843" y="5895148"/>
            <a:ext cx="1303539" cy="458846"/>
          </a:xfrm>
          <a:prstGeom prst="rect">
            <a:avLst/>
          </a:prstGeom>
          <a:noFill/>
        </p:spPr>
      </p:pic>
      <p:pic>
        <p:nvPicPr>
          <p:cNvPr id="30"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3586" y="5067333"/>
            <a:ext cx="793175" cy="601001"/>
          </a:xfrm>
          <a:prstGeom prst="rect">
            <a:avLst/>
          </a:prstGeom>
          <a:noFill/>
          <a:ln w="9525">
            <a:noFill/>
            <a:miter lim="800000"/>
            <a:headEnd/>
            <a:tailEnd/>
          </a:ln>
          <a:effectLst/>
        </p:spPr>
      </p:pic>
      <p:pic>
        <p:nvPicPr>
          <p:cNvPr id="2651140" name="Picture 4" descr="http://mathsofplanetearth.org.au/wp-content/uploads/2012/08/csiro-cmyk.jpg"/>
          <p:cNvPicPr>
            <a:picLocks noChangeAspect="1" noChangeArrowheads="1"/>
          </p:cNvPicPr>
          <p:nvPr/>
        </p:nvPicPr>
        <p:blipFill>
          <a:blip r:embed="rId11" cstate="print"/>
          <a:srcRect/>
          <a:stretch>
            <a:fillRect/>
          </a:stretch>
        </p:blipFill>
        <p:spPr bwMode="auto">
          <a:xfrm>
            <a:off x="856944" y="3681280"/>
            <a:ext cx="546458" cy="546458"/>
          </a:xfrm>
          <a:prstGeom prst="rect">
            <a:avLst/>
          </a:prstGeom>
          <a:noFill/>
        </p:spPr>
      </p:pic>
      <p:sp>
        <p:nvSpPr>
          <p:cNvPr id="34" name="Title 25"/>
          <p:cNvSpPr>
            <a:spLocks noGrp="1"/>
          </p:cNvSpPr>
          <p:nvPr>
            <p:ph type="title"/>
          </p:nvPr>
        </p:nvSpPr>
        <p:spPr>
          <a:xfrm>
            <a:off x="2626203" y="320226"/>
            <a:ext cx="4840043" cy="1251062"/>
          </a:xfrm>
          <a:noFill/>
          <a:ln w="9525">
            <a:noFill/>
            <a:miter lim="800000"/>
            <a:headEnd/>
            <a:tailEnd/>
          </a:ln>
        </p:spPr>
        <p:txBody>
          <a:bodyPr vert="horz" wrap="square" lIns="0" tIns="0" rIns="0" bIns="0" numCol="1" anchor="t" anchorCtr="0" compatLnSpc="1">
            <a:prstTxWarp prst="textNoShape">
              <a:avLst/>
            </a:prstTxWarp>
          </a:bodyPr>
          <a:lstStyle/>
          <a:p>
            <a:pPr>
              <a:spcBef>
                <a:spcPts val="600"/>
              </a:spcBef>
              <a:spcAft>
                <a:spcPts val="600"/>
              </a:spcAft>
            </a:pPr>
            <a:r>
              <a:rPr lang="en-AU" dirty="0">
                <a:solidFill>
                  <a:schemeClr val="tx1"/>
                </a:solidFill>
              </a:rPr>
              <a:t>C</a:t>
            </a:r>
            <a:r>
              <a:rPr lang="en-AU" dirty="0" smtClean="0">
                <a:solidFill>
                  <a:schemeClr val="tx1"/>
                </a:solidFill>
              </a:rPr>
              <a:t>ustomers &amp; partners</a:t>
            </a:r>
            <a:endParaRPr lang="en-AU" dirty="0">
              <a:solidFill>
                <a:schemeClr val="tx1"/>
              </a:solidFill>
            </a:endParaRPr>
          </a:p>
        </p:txBody>
      </p:sp>
      <p:pic>
        <p:nvPicPr>
          <p:cNvPr id="2644994" name="Picture 2" descr="http://people.csail.mit.edu/jue_w/Pictures/mit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10356" y="2540215"/>
            <a:ext cx="1198002" cy="287454"/>
          </a:xfrm>
          <a:prstGeom prst="rect">
            <a:avLst/>
          </a:prstGeom>
          <a:noFill/>
          <a:extLst>
            <a:ext uri="{909E8E84-426E-40dd-AFC4-6F175D3DCCD1}">
              <a14:hiddenFill xmlns:a14="http://schemas.microsoft.com/office/drawing/2010/main">
                <a:solidFill>
                  <a:srgbClr val="FFFFFF"/>
                </a:solidFill>
              </a14:hiddenFill>
            </a:ext>
          </a:extLst>
        </p:spPr>
      </p:pic>
      <p:pic>
        <p:nvPicPr>
          <p:cNvPr id="264704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28303" y="3511928"/>
            <a:ext cx="679531" cy="951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46" name="Picture 6" descr="http://upload.wikimedia.org/wikipedia/en/thumb/7/7c/Transport_for_NSW_logo.svg/1280px-Transport_for_NSW_logo.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28303" y="5068832"/>
            <a:ext cx="1360558" cy="516587"/>
          </a:xfrm>
          <a:prstGeom prst="rect">
            <a:avLst/>
          </a:prstGeom>
          <a:noFill/>
          <a:extLst>
            <a:ext uri="{909E8E84-426E-40dd-AFC4-6F175D3DCCD1}">
              <a14:hiddenFill xmlns:a14="http://schemas.microsoft.com/office/drawing/2010/main">
                <a:solidFill>
                  <a:srgbClr val="FFFFFF"/>
                </a:solidFill>
              </a14:hiddenFill>
            </a:ext>
          </a:extLst>
        </p:spPr>
      </p:pic>
      <p:pic>
        <p:nvPicPr>
          <p:cNvPr id="2647047"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81854" y="1568504"/>
            <a:ext cx="1387973" cy="7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49" name="Picture 9" descr="http://enactusatuva.org/wp-content/uploads/2013/02/enactushq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34195" y="3696987"/>
            <a:ext cx="1210700" cy="545399"/>
          </a:xfrm>
          <a:prstGeom prst="rect">
            <a:avLst/>
          </a:prstGeom>
          <a:noFill/>
          <a:extLst>
            <a:ext uri="{909E8E84-426E-40dd-AFC4-6F175D3DCCD1}">
              <a14:hiddenFill xmlns:a14="http://schemas.microsoft.com/office/drawing/2010/main">
                <a:solidFill>
                  <a:srgbClr val="FFFFFF"/>
                </a:solidFill>
              </a14:hiddenFill>
            </a:ext>
          </a:extLst>
        </p:spPr>
      </p:pic>
      <p:pic>
        <p:nvPicPr>
          <p:cNvPr id="2647043"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58962" y="1646848"/>
            <a:ext cx="649396" cy="649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0"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7251" y="5515971"/>
            <a:ext cx="927881" cy="942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93286" y="3506963"/>
            <a:ext cx="1340909" cy="89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1" name="Picture 1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40407" y="5067333"/>
            <a:ext cx="613084" cy="61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47054" name="Picture 14" descr="https://mteliza.mbs.edu/Content/img/ui/logo--uni-melb-mb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020603" y="1661583"/>
            <a:ext cx="1235007" cy="5578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22" cstate="print"/>
          <a:srcRect l="6330" t="18486" r="12714" b="19634"/>
          <a:stretch/>
        </p:blipFill>
        <p:spPr>
          <a:xfrm>
            <a:off x="7663154" y="2502874"/>
            <a:ext cx="1017731" cy="362137"/>
          </a:xfrm>
          <a:prstGeom prst="rect">
            <a:avLst/>
          </a:prstGeom>
        </p:spPr>
      </p:pic>
      <p:pic>
        <p:nvPicPr>
          <p:cNvPr id="43" name="Picture 42"/>
          <p:cNvPicPr>
            <a:picLocks noChangeAspect="1"/>
          </p:cNvPicPr>
          <p:nvPr/>
        </p:nvPicPr>
        <p:blipFill>
          <a:blip r:embed="rId23" cstate="print"/>
          <a:stretch>
            <a:fillRect/>
          </a:stretch>
        </p:blipFill>
        <p:spPr>
          <a:xfrm>
            <a:off x="3846757" y="1699717"/>
            <a:ext cx="1390414" cy="451921"/>
          </a:xfrm>
          <a:prstGeom prst="rect">
            <a:avLst/>
          </a:prstGeom>
        </p:spPr>
      </p:pic>
      <p:pic>
        <p:nvPicPr>
          <p:cNvPr id="44" name="Picture 43" descr="Sydney Uni.png"/>
          <p:cNvPicPr>
            <a:picLocks noChangeAspect="1"/>
          </p:cNvPicPr>
          <p:nvPr>
            <p:custDataLst>
              <p:tags r:id="rId1"/>
            </p:custDataLst>
          </p:nvPr>
        </p:nvPicPr>
        <p:blipFill>
          <a:blip r:embed="rId24" cstate="print"/>
          <a:srcRect/>
          <a:stretch>
            <a:fillRect/>
          </a:stretch>
        </p:blipFill>
        <p:spPr bwMode="auto">
          <a:xfrm>
            <a:off x="498405" y="2381176"/>
            <a:ext cx="1584585" cy="627751"/>
          </a:xfrm>
          <a:prstGeom prst="rect">
            <a:avLst/>
          </a:prstGeom>
          <a:noFill/>
          <a:ln w="9525">
            <a:noFill/>
            <a:miter lim="800000"/>
            <a:headEnd/>
            <a:tailEnd/>
          </a:ln>
        </p:spPr>
      </p:pic>
      <p:pic>
        <p:nvPicPr>
          <p:cNvPr id="45" name="Picture 51" descr="DEL_COL"/>
          <p:cNvPicPr>
            <a:picLocks noChangeAspect="1" noChangeArrowheads="1"/>
          </p:cNvPicPr>
          <p:nvPr>
            <p:custDataLst>
              <p:tags r:id="rId2"/>
            </p:custDataLst>
          </p:nvPr>
        </p:nvPicPr>
        <p:blipFill>
          <a:blip r:embed="rId25" cstate="print"/>
          <a:srcRect/>
          <a:stretch>
            <a:fillRect/>
          </a:stretch>
        </p:blipFill>
        <p:spPr bwMode="gray">
          <a:xfrm>
            <a:off x="7459346" y="5207655"/>
            <a:ext cx="1229879" cy="269379"/>
          </a:xfrm>
          <a:prstGeom prst="rect">
            <a:avLst/>
          </a:prstGeom>
          <a:noFill/>
          <a:ln w="9525">
            <a:noFill/>
            <a:miter lim="800000"/>
            <a:headEnd/>
            <a:tailEnd/>
          </a:ln>
        </p:spPr>
      </p:pic>
      <p:pic>
        <p:nvPicPr>
          <p:cNvPr id="49" name="Picture 2" descr="http://www.kwslegal.com.au/__resources/userfiles/image/Screen%20Shot%202014-11-24%20at%2012_16_08%20pm.png"/>
          <p:cNvPicPr>
            <a:picLocks noChangeAspect="1" noChangeArrowheads="1"/>
          </p:cNvPicPr>
          <p:nvPr/>
        </p:nvPicPr>
        <p:blipFill rotWithShape="1">
          <a:blip r:embed="rId26">
            <a:extLst>
              <a:ext uri="{28A0092B-C50C-407E-A947-70E740481C1C}">
                <a14:useLocalDpi xmlns:a14="http://schemas.microsoft.com/office/drawing/2010/main" val="0"/>
              </a:ext>
            </a:extLst>
          </a:blip>
          <a:srcRect l="5885" r="61501" b="67192"/>
          <a:stretch/>
        </p:blipFill>
        <p:spPr bwMode="auto">
          <a:xfrm>
            <a:off x="7323122" y="3696986"/>
            <a:ext cx="1462993" cy="6287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https://upload.wikimedia.org/wikipedia/en/thumb/c/cb/Lonely_Planet.svg/1280px-Lonely_Planet.svg.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858962" y="5744095"/>
            <a:ext cx="1061836" cy="52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descr="http://www.activemoreland.com.au/Global/Logos/Flight%20Centre%20Logo.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354784" y="5818204"/>
            <a:ext cx="798558" cy="515833"/>
          </a:xfrm>
          <a:prstGeom prst="rect">
            <a:avLst/>
          </a:prstGeom>
          <a:noFill/>
          <a:extLst>
            <a:ext uri="{909E8E84-426E-40dd-AFC4-6F175D3DCCD1}">
              <a14:hiddenFill xmlns:a14="http://schemas.microsoft.com/office/drawing/2010/main">
                <a:solidFill>
                  <a:srgbClr val="FFFFFF"/>
                </a:solidFill>
              </a14:hiddenFill>
            </a:ext>
          </a:extLst>
        </p:spPr>
      </p:pic>
      <p:pic>
        <p:nvPicPr>
          <p:cNvPr id="2647048" name="Picture 8" descr="http://www.citynetevents.com/uploads/organizers/RMIT.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53177" y="2372527"/>
            <a:ext cx="1122014" cy="7167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http://www.tern-supersites.net.au/images/logo/uts_logo.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568443" y="2538948"/>
            <a:ext cx="801458" cy="3447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http://www.marketingservices.unsw.edu.au/sites/default/files/uploads/Landscape%20Colour%20Pos.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85528" y="2513194"/>
            <a:ext cx="1039267" cy="381228"/>
          </a:xfrm>
          <a:prstGeom prst="rect">
            <a:avLst/>
          </a:prstGeom>
          <a:noFill/>
          <a:extLst>
            <a:ext uri="{909E8E84-426E-40dd-AFC4-6F175D3DCCD1}">
              <a14:hiddenFill xmlns:a14="http://schemas.microsoft.com/office/drawing/2010/main">
                <a:solidFill>
                  <a:srgbClr val="FFFFFF"/>
                </a:solidFill>
              </a14:hiddenFill>
            </a:ext>
          </a:extLst>
        </p:spPr>
      </p:pic>
      <p:pic>
        <p:nvPicPr>
          <p:cNvPr id="2647044" name="Picture 4" descr="https://upload.wikimedia.org/wikipedia/en/4/44/New_South_Wales_Government_logo.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54332" y="5656027"/>
            <a:ext cx="658100" cy="66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555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a:t>
            </a:r>
            <a:endParaRPr lang="en-US" dirty="0"/>
          </a:p>
        </p:txBody>
      </p:sp>
      <p:sp>
        <p:nvSpPr>
          <p:cNvPr id="3" name="Content Placeholder 2"/>
          <p:cNvSpPr>
            <a:spLocks noGrp="1"/>
          </p:cNvSpPr>
          <p:nvPr>
            <p:ph idx="1"/>
          </p:nvPr>
        </p:nvSpPr>
        <p:spPr/>
        <p:txBody>
          <a:bodyPr/>
          <a:lstStyle/>
          <a:p>
            <a:r>
              <a:rPr lang="en-US" dirty="0" smtClean="0"/>
              <a:t>Computer Science &amp; </a:t>
            </a:r>
            <a:r>
              <a:rPr lang="en-US" dirty="0"/>
              <a:t>J</a:t>
            </a:r>
            <a:r>
              <a:rPr lang="en-US" dirty="0" smtClean="0"/>
              <a:t>azz Composition</a:t>
            </a:r>
          </a:p>
          <a:p>
            <a:r>
              <a:rPr lang="en-US" dirty="0" smtClean="0"/>
              <a:t>Entrepreneur</a:t>
            </a:r>
          </a:p>
          <a:p>
            <a:r>
              <a:rPr lang="en-US" dirty="0" smtClean="0"/>
              <a:t>Accounting Innovation</a:t>
            </a:r>
          </a:p>
          <a:p>
            <a:r>
              <a:rPr lang="en-US" dirty="0" smtClean="0"/>
              <a:t>Experiential Education </a:t>
            </a:r>
          </a:p>
          <a:p>
            <a:endParaRPr lang="en-US" dirty="0"/>
          </a:p>
        </p:txBody>
      </p:sp>
    </p:spTree>
    <p:extLst>
      <p:ext uri="{BB962C8B-B14F-4D97-AF65-F5344CB8AC3E}">
        <p14:creationId xmlns:p14="http://schemas.microsoft.com/office/powerpoint/2010/main" val="4194441855"/>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764486" y="3290909"/>
            <a:ext cx="2103163" cy="1757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What Outcomes can we improve?</a:t>
            </a:r>
            <a:endParaRPr lang="en-US" dirty="0"/>
          </a:p>
        </p:txBody>
      </p:sp>
      <p:sp>
        <p:nvSpPr>
          <p:cNvPr id="3" name="Text Placeholder 2"/>
          <p:cNvSpPr>
            <a:spLocks noGrp="1"/>
          </p:cNvSpPr>
          <p:nvPr>
            <p:ph type="body" sz="quarter" idx="12"/>
          </p:nvPr>
        </p:nvSpPr>
        <p:spPr/>
        <p:txBody>
          <a:bodyPr/>
          <a:lstStyle/>
          <a:p>
            <a:pPr marL="0" indent="0"/>
            <a:r>
              <a:rPr lang="en-US" sz="2400" b="1" dirty="0" smtClean="0"/>
              <a:t>Students</a:t>
            </a:r>
          </a:p>
          <a:p>
            <a:pPr marL="0" indent="0">
              <a:tabLst>
                <a:tab pos="1773238" algn="l"/>
                <a:tab pos="6350000" algn="r"/>
              </a:tabLst>
            </a:pPr>
            <a:r>
              <a:rPr lang="en-US" sz="2400" dirty="0">
                <a:solidFill>
                  <a:schemeClr val="accent4"/>
                </a:solidFill>
              </a:rPr>
              <a:t>	</a:t>
            </a:r>
            <a:r>
              <a:rPr lang="en-US" sz="2400" dirty="0" smtClean="0">
                <a:solidFill>
                  <a:schemeClr val="accent4"/>
                </a:solidFill>
              </a:rPr>
              <a:t>- Provide support, structure</a:t>
            </a:r>
            <a:r>
              <a:rPr lang="en-US" sz="2400" dirty="0">
                <a:solidFill>
                  <a:schemeClr val="accent4"/>
                </a:solidFill>
              </a:rPr>
              <a:t>, reduce </a:t>
            </a:r>
            <a:r>
              <a:rPr lang="en-US" sz="2400" dirty="0" smtClean="0">
                <a:solidFill>
                  <a:schemeClr val="accent4"/>
                </a:solidFill>
              </a:rPr>
              <a:t>ambiguity</a:t>
            </a:r>
            <a:endParaRPr lang="en-US" sz="2400" dirty="0">
              <a:solidFill>
                <a:schemeClr val="accent4"/>
              </a:solidFill>
            </a:endParaRPr>
          </a:p>
          <a:p>
            <a:pPr marL="0" indent="0">
              <a:tabLst>
                <a:tab pos="1773238" algn="l"/>
                <a:tab pos="6350000" algn="r"/>
              </a:tabLst>
            </a:pPr>
            <a:r>
              <a:rPr lang="en-US" sz="2400" dirty="0">
                <a:solidFill>
                  <a:schemeClr val="accent4"/>
                </a:solidFill>
              </a:rPr>
              <a:t>	</a:t>
            </a:r>
            <a:r>
              <a:rPr lang="en-US" sz="2400" dirty="0" smtClean="0">
                <a:solidFill>
                  <a:schemeClr val="accent4"/>
                </a:solidFill>
              </a:rPr>
              <a:t>- Build networks </a:t>
            </a:r>
            <a:r>
              <a:rPr lang="en-US" sz="2400" dirty="0">
                <a:solidFill>
                  <a:schemeClr val="accent4"/>
                </a:solidFill>
              </a:rPr>
              <a:t>and </a:t>
            </a:r>
            <a:r>
              <a:rPr lang="en-US" sz="2400" dirty="0" smtClean="0">
                <a:solidFill>
                  <a:schemeClr val="accent4"/>
                </a:solidFill>
              </a:rPr>
              <a:t>narrative</a:t>
            </a:r>
            <a:endParaRPr lang="en-US" sz="2400" b="1" dirty="0"/>
          </a:p>
          <a:p>
            <a:pPr marL="0" indent="0" algn="r">
              <a:tabLst>
                <a:tab pos="1773238" algn="l"/>
                <a:tab pos="6350000" algn="r"/>
              </a:tabLst>
            </a:pPr>
            <a:r>
              <a:rPr lang="en-US" sz="2400" b="1" dirty="0">
                <a:solidFill>
                  <a:schemeClr val="accent4"/>
                </a:solidFill>
              </a:rPr>
              <a:t>	</a:t>
            </a:r>
            <a:r>
              <a:rPr lang="en-US" sz="2400" dirty="0" smtClean="0">
                <a:solidFill>
                  <a:schemeClr val="accent4"/>
                </a:solidFill>
              </a:rPr>
              <a:t>		</a:t>
            </a:r>
            <a:r>
              <a:rPr lang="en-US" sz="2400" b="1" dirty="0" smtClean="0"/>
              <a:t>	</a:t>
            </a:r>
            <a:r>
              <a:rPr lang="en-US" sz="2400" b="1" dirty="0"/>
              <a:t>Educators</a:t>
            </a:r>
            <a:endParaRPr lang="en-US" sz="2400" b="1" dirty="0" smtClean="0"/>
          </a:p>
          <a:p>
            <a:pPr marL="0" indent="0">
              <a:tabLst>
                <a:tab pos="6337300" algn="r"/>
              </a:tabLst>
            </a:pPr>
            <a:r>
              <a:rPr lang="en-US" sz="2400" dirty="0" smtClean="0">
                <a:solidFill>
                  <a:schemeClr val="accent4"/>
                </a:solidFill>
              </a:rPr>
              <a:t>	Simplify onboarding, setup</a:t>
            </a:r>
            <a:r>
              <a:rPr lang="en-US" sz="2400" dirty="0">
                <a:solidFill>
                  <a:schemeClr val="accent4"/>
                </a:solidFill>
              </a:rPr>
              <a:t> </a:t>
            </a:r>
            <a:r>
              <a:rPr lang="en-US" sz="2400" dirty="0" smtClean="0">
                <a:solidFill>
                  <a:schemeClr val="accent4"/>
                </a:solidFill>
              </a:rPr>
              <a:t>and delivery -</a:t>
            </a:r>
            <a:endParaRPr lang="en-US" sz="2400" dirty="0">
              <a:solidFill>
                <a:schemeClr val="accent4"/>
              </a:solidFill>
            </a:endParaRPr>
          </a:p>
          <a:p>
            <a:pPr marL="0" indent="0">
              <a:tabLst>
                <a:tab pos="6337300" algn="r"/>
              </a:tabLst>
            </a:pPr>
            <a:r>
              <a:rPr lang="en-US" sz="2400" dirty="0" smtClean="0">
                <a:solidFill>
                  <a:schemeClr val="accent4"/>
                </a:solidFill>
              </a:rPr>
              <a:t>	Quality Assurance of learning -</a:t>
            </a:r>
          </a:p>
          <a:p>
            <a:pPr marL="0" indent="0">
              <a:tabLst>
                <a:tab pos="3489325" algn="r"/>
              </a:tabLst>
            </a:pPr>
            <a:r>
              <a:rPr lang="en-US" sz="2400" b="1" dirty="0" smtClean="0"/>
              <a:t>Host organizations</a:t>
            </a:r>
          </a:p>
          <a:p>
            <a:pPr marL="0" lvl="1" indent="0">
              <a:buNone/>
              <a:tabLst>
                <a:tab pos="1773238" algn="l"/>
              </a:tabLst>
            </a:pPr>
            <a:r>
              <a:rPr lang="en-US" sz="2400" dirty="0" smtClean="0">
                <a:solidFill>
                  <a:schemeClr val="accent4"/>
                </a:solidFill>
              </a:rPr>
              <a:t>	- </a:t>
            </a:r>
            <a:r>
              <a:rPr lang="en-US" sz="2400" dirty="0">
                <a:solidFill>
                  <a:schemeClr val="accent4"/>
                </a:solidFill>
              </a:rPr>
              <a:t>Improve </a:t>
            </a:r>
            <a:r>
              <a:rPr lang="en-US" sz="2400" dirty="0" smtClean="0">
                <a:solidFill>
                  <a:schemeClr val="accent4"/>
                </a:solidFill>
              </a:rPr>
              <a:t>clarity of commitment</a:t>
            </a:r>
            <a:endParaRPr lang="en-US" sz="2400" dirty="0">
              <a:solidFill>
                <a:schemeClr val="accent4"/>
              </a:solidFill>
            </a:endParaRPr>
          </a:p>
          <a:p>
            <a:pPr marL="0" indent="0">
              <a:tabLst>
                <a:tab pos="1773238" algn="l"/>
              </a:tabLst>
            </a:pPr>
            <a:r>
              <a:rPr lang="en-US" sz="2400" dirty="0" smtClean="0">
                <a:solidFill>
                  <a:schemeClr val="accent4"/>
                </a:solidFill>
              </a:rPr>
              <a:t>	- </a:t>
            </a:r>
            <a:r>
              <a:rPr lang="en-US" sz="2400" dirty="0">
                <a:solidFill>
                  <a:schemeClr val="accent4"/>
                </a:solidFill>
              </a:rPr>
              <a:t>Sustainable, scalable</a:t>
            </a:r>
          </a:p>
          <a:p>
            <a:pPr marL="0" indent="0"/>
            <a:r>
              <a:rPr lang="en-US" sz="2400" dirty="0" smtClean="0">
                <a:solidFill>
                  <a:schemeClr val="accent4"/>
                </a:solidFill>
              </a:rPr>
              <a:t>-</a:t>
            </a:r>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53814" y="1782658"/>
            <a:ext cx="1571625" cy="1470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44007" y="5243180"/>
            <a:ext cx="1705624" cy="141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42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Student Outcomes</a:t>
            </a:r>
            <a:endParaRPr lang="en-US" dirty="0"/>
          </a:p>
        </p:txBody>
      </p:sp>
    </p:spTree>
    <p:extLst>
      <p:ext uri="{BB962C8B-B14F-4D97-AF65-F5344CB8AC3E}">
        <p14:creationId xmlns:p14="http://schemas.microsoft.com/office/powerpoint/2010/main" val="74164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 drives action and reflection</a:t>
            </a:r>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175" y="1374775"/>
            <a:ext cx="8398173" cy="4794306"/>
          </a:xfrm>
          <a:prstGeom prst="rect">
            <a:avLst/>
          </a:prstGeom>
        </p:spPr>
      </p:pic>
    </p:spTree>
    <p:extLst>
      <p:ext uri="{BB962C8B-B14F-4D97-AF65-F5344CB8AC3E}">
        <p14:creationId xmlns:p14="http://schemas.microsoft.com/office/powerpoint/2010/main" val="9395571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that feels like social media</a:t>
            </a:r>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143703"/>
            <a:ext cx="9144000" cy="5265035"/>
          </a:xfrm>
          <a:prstGeom prst="rect">
            <a:avLst/>
          </a:prstGeom>
        </p:spPr>
      </p:pic>
    </p:spTree>
    <p:extLst>
      <p:ext uri="{BB962C8B-B14F-4D97-AF65-F5344CB8AC3E}">
        <p14:creationId xmlns:p14="http://schemas.microsoft.com/office/powerpoint/2010/main" val="15260472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Connects project </a:t>
            </a:r>
            <a:r>
              <a:rPr lang="en-US" dirty="0"/>
              <a:t>w</a:t>
            </a:r>
            <a:r>
              <a:rPr lang="en-US" dirty="0" smtClean="0"/>
              <a:t>ork &amp; reflections to skills</a:t>
            </a:r>
            <a:endParaRPr lang="en-US" dirty="0"/>
          </a:p>
        </p:txBody>
      </p:sp>
      <p:pic>
        <p:nvPicPr>
          <p:cNvPr id="7" name="Picture 6"/>
          <p:cNvPicPr>
            <a:picLocks noChangeAspect="1"/>
          </p:cNvPicPr>
          <p:nvPr/>
        </p:nvPicPr>
        <p:blipFill rotWithShape="1">
          <a:blip r:embed="rId2"/>
          <a:srcRect l="2835" t="7459" r="2498"/>
          <a:stretch/>
        </p:blipFill>
        <p:spPr>
          <a:xfrm>
            <a:off x="259174" y="997763"/>
            <a:ext cx="8008492" cy="4892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3"/>
          <a:srcRect t="4849" b="12107"/>
          <a:stretch/>
        </p:blipFill>
        <p:spPr>
          <a:xfrm>
            <a:off x="3171332" y="2528826"/>
            <a:ext cx="7716097" cy="4095931"/>
          </a:xfrm>
          <a:prstGeom prst="rect">
            <a:avLst/>
          </a:prstGeom>
          <a:ln w="76200" cmpd="sng">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49774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Educator Outcomes</a:t>
            </a:r>
            <a:endParaRPr lang="en-US" dirty="0"/>
          </a:p>
        </p:txBody>
      </p:sp>
    </p:spTree>
    <p:extLst>
      <p:ext uri="{BB962C8B-B14F-4D97-AF65-F5344CB8AC3E}">
        <p14:creationId xmlns:p14="http://schemas.microsoft.com/office/powerpoint/2010/main" val="15275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l="10348" r="8459" b="27880"/>
          <a:stretch/>
        </p:blipFill>
        <p:spPr>
          <a:xfrm>
            <a:off x="138307" y="1024989"/>
            <a:ext cx="7753827" cy="5664824"/>
          </a:xfrm>
          <a:prstGeom prst="rect">
            <a:avLst/>
          </a:prstGeom>
        </p:spPr>
      </p:pic>
      <p:pic>
        <p:nvPicPr>
          <p:cNvPr id="3" name="Picture 2"/>
          <p:cNvPicPr>
            <a:picLocks noChangeAspect="1"/>
          </p:cNvPicPr>
          <p:nvPr/>
        </p:nvPicPr>
        <p:blipFill>
          <a:blip r:embed="rId4"/>
          <a:stretch>
            <a:fillRect/>
          </a:stretch>
        </p:blipFill>
        <p:spPr>
          <a:xfrm>
            <a:off x="2916687" y="4462416"/>
            <a:ext cx="6227313" cy="2038352"/>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384175" y="300038"/>
            <a:ext cx="8362950" cy="595311"/>
          </a:xfrm>
          <a:prstGeom prst="rect">
            <a:avLst/>
          </a:prstGeom>
        </p:spPr>
        <p:txBody>
          <a:bodyPr/>
          <a:lstStyle>
            <a:lvl1pPr algn="l" defTabSz="957263" rtl="0" eaLnBrk="1" fontAlgn="base" hangingPunct="1">
              <a:lnSpc>
                <a:spcPct val="106000"/>
              </a:lnSpc>
              <a:spcBef>
                <a:spcPct val="0"/>
              </a:spcBef>
              <a:spcAft>
                <a:spcPct val="0"/>
              </a:spcAft>
              <a:defRPr sz="2600" b="0" kern="1200">
                <a:solidFill>
                  <a:schemeClr val="accent1"/>
                </a:solidFill>
                <a:latin typeface="Times New Roman" pitchFamily="18" charset="0"/>
                <a:ea typeface="+mj-ea"/>
                <a:cs typeface="Times New Roman" pitchFamily="18" charset="0"/>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US" dirty="0" smtClean="0">
                <a:solidFill>
                  <a:srgbClr val="00B0F0"/>
                </a:solidFill>
              </a:rPr>
              <a:t>QA with Real-time data on participant experience</a:t>
            </a:r>
            <a:endParaRPr lang="en-US" dirty="0">
              <a:solidFill>
                <a:srgbClr val="00B0F0"/>
              </a:solidFill>
            </a:endParaRPr>
          </a:p>
        </p:txBody>
      </p:sp>
    </p:spTree>
    <p:extLst>
      <p:ext uri="{BB962C8B-B14F-4D97-AF65-F5344CB8AC3E}">
        <p14:creationId xmlns:p14="http://schemas.microsoft.com/office/powerpoint/2010/main" val="2909450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cintosh HD:Users:philipplaufenberg:Downloads:reflection4Good.png"/>
          <p:cNvPicPr/>
          <p:nvPr/>
        </p:nvPicPr>
        <p:blipFill>
          <a:blip r:embed="rId2" cstate="print">
            <a:extLst>
              <a:ext uri="{28A0092B-C50C-407E-A947-70E740481C1C}">
                <a14:useLocalDpi xmlns:a14="http://schemas.microsoft.com/office/drawing/2010/main"/>
              </a:ext>
            </a:extLst>
          </a:blip>
          <a:srcRect/>
          <a:stretch>
            <a:fillRect/>
          </a:stretch>
        </p:blipFill>
        <p:spPr bwMode="auto">
          <a:xfrm>
            <a:off x="3711836" y="874088"/>
            <a:ext cx="5261610" cy="2166620"/>
          </a:xfrm>
          <a:prstGeom prst="rect">
            <a:avLst/>
          </a:prstGeom>
          <a:noFill/>
          <a:ln>
            <a:noFill/>
          </a:ln>
        </p:spPr>
      </p:pic>
      <p:sp>
        <p:nvSpPr>
          <p:cNvPr id="5" name="Title 4"/>
          <p:cNvSpPr>
            <a:spLocks noGrp="1"/>
          </p:cNvSpPr>
          <p:nvPr>
            <p:ph type="title"/>
          </p:nvPr>
        </p:nvSpPr>
        <p:spPr/>
        <p:txBody>
          <a:bodyPr/>
          <a:lstStyle/>
          <a:p>
            <a:r>
              <a:rPr lang="en-US" dirty="0" smtClean="0"/>
              <a:t>Automated Analytics enables more reflection, feedback</a:t>
            </a:r>
            <a:endParaRPr lang="en-US" dirty="0"/>
          </a:p>
        </p:txBody>
      </p:sp>
      <p:pic>
        <p:nvPicPr>
          <p:cNvPr id="7" name="Picture 6"/>
          <p:cNvPicPr>
            <a:picLocks noChangeAspect="1"/>
          </p:cNvPicPr>
          <p:nvPr/>
        </p:nvPicPr>
        <p:blipFill rotWithShape="1">
          <a:blip r:embed="rId3"/>
          <a:srcRect l="3043" t="776" r="1966" b="8372"/>
          <a:stretch/>
        </p:blipFill>
        <p:spPr>
          <a:xfrm>
            <a:off x="4953913" y="3596403"/>
            <a:ext cx="4061206" cy="3206584"/>
          </a:xfrm>
          <a:prstGeom prst="rect">
            <a:avLst/>
          </a:prstGeom>
        </p:spPr>
      </p:pic>
      <p:pic>
        <p:nvPicPr>
          <p:cNvPr id="2" name="Picture 1" descr="Macintosh HD:Users:philipplaufenberg:Downloads:reflection4.png"/>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0" y="811213"/>
            <a:ext cx="5261610" cy="3165475"/>
          </a:xfrm>
          <a:prstGeom prst="rect">
            <a:avLst/>
          </a:prstGeom>
          <a:noFill/>
          <a:ln>
            <a:noFill/>
          </a:ln>
        </p:spPr>
      </p:pic>
      <p:pic>
        <p:nvPicPr>
          <p:cNvPr id="8" name="Picture 7"/>
          <p:cNvPicPr>
            <a:picLocks noChangeAspect="1"/>
          </p:cNvPicPr>
          <p:nvPr/>
        </p:nvPicPr>
        <p:blipFill>
          <a:blip r:embed="rId5"/>
          <a:stretch>
            <a:fillRect/>
          </a:stretch>
        </p:blipFill>
        <p:spPr>
          <a:xfrm>
            <a:off x="327169" y="3737767"/>
            <a:ext cx="4805916" cy="2881312"/>
          </a:xfrm>
          <a:prstGeom prst="rect">
            <a:avLst/>
          </a:prstGeom>
        </p:spPr>
      </p:pic>
    </p:spTree>
    <p:extLst>
      <p:ext uri="{BB962C8B-B14F-4D97-AF65-F5344CB8AC3E}">
        <p14:creationId xmlns:p14="http://schemas.microsoft.com/office/powerpoint/2010/main" val="13591641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4730" b="3059"/>
          <a:stretch/>
        </p:blipFill>
        <p:spPr>
          <a:xfrm>
            <a:off x="0" y="1111575"/>
            <a:ext cx="9144000" cy="5297163"/>
          </a:xfrm>
          <a:prstGeom prst="rect">
            <a:avLst/>
          </a:prstGeom>
        </p:spPr>
      </p:pic>
      <p:sp>
        <p:nvSpPr>
          <p:cNvPr id="9" name="Rectangle 8"/>
          <p:cNvSpPr/>
          <p:nvPr/>
        </p:nvSpPr>
        <p:spPr>
          <a:xfrm>
            <a:off x="1404283" y="1740663"/>
            <a:ext cx="7739717" cy="466807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p:txBody>
          <a:bodyPr/>
          <a:lstStyle/>
          <a:p>
            <a:r>
              <a:rPr lang="en-US" dirty="0" smtClean="0"/>
              <a:t>Project templates speed up setup &amp; host onboarding</a:t>
            </a:r>
            <a:endParaRPr lang="en-US" dirty="0"/>
          </a:p>
        </p:txBody>
      </p:sp>
      <p:pic>
        <p:nvPicPr>
          <p:cNvPr id="3" name="Picture 2"/>
          <p:cNvPicPr>
            <a:picLocks noChangeAspect="1"/>
          </p:cNvPicPr>
          <p:nvPr/>
        </p:nvPicPr>
        <p:blipFill rotWithShape="1">
          <a:blip r:embed="rId3"/>
          <a:srcRect b="3726"/>
          <a:stretch/>
        </p:blipFill>
        <p:spPr>
          <a:xfrm>
            <a:off x="1404283" y="1862184"/>
            <a:ext cx="6811552" cy="4349784"/>
          </a:xfrm>
          <a:prstGeom prst="rect">
            <a:avLst/>
          </a:prstGeom>
        </p:spPr>
      </p:pic>
    </p:spTree>
    <p:extLst>
      <p:ext uri="{BB962C8B-B14F-4D97-AF65-F5344CB8AC3E}">
        <p14:creationId xmlns:p14="http://schemas.microsoft.com/office/powerpoint/2010/main" val="32645749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Improving Employer Outcomes</a:t>
            </a:r>
            <a:endParaRPr lang="en-US" dirty="0"/>
          </a:p>
        </p:txBody>
      </p:sp>
    </p:spTree>
    <p:extLst>
      <p:ext uri="{BB962C8B-B14F-4D97-AF65-F5344CB8AC3E}">
        <p14:creationId xmlns:p14="http://schemas.microsoft.com/office/powerpoint/2010/main" val="147516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Professional Education Challenges</a:t>
            </a:r>
            <a:endParaRPr lang="en-US" dirty="0"/>
          </a:p>
        </p:txBody>
      </p:sp>
      <p:sp>
        <p:nvSpPr>
          <p:cNvPr id="3" name="Content Placeholder 2"/>
          <p:cNvSpPr>
            <a:spLocks noGrp="1"/>
          </p:cNvSpPr>
          <p:nvPr>
            <p:ph idx="1"/>
          </p:nvPr>
        </p:nvSpPr>
        <p:spPr/>
        <p:txBody>
          <a:bodyPr/>
          <a:lstStyle/>
          <a:p>
            <a:r>
              <a:rPr lang="en-US" dirty="0" smtClean="0"/>
              <a:t>Relevance</a:t>
            </a:r>
          </a:p>
          <a:p>
            <a:r>
              <a:rPr lang="en-US" dirty="0" smtClean="0"/>
              <a:t>Work-Integrated</a:t>
            </a:r>
          </a:p>
          <a:p>
            <a:r>
              <a:rPr lang="en-US" dirty="0" smtClean="0"/>
              <a:t>Quality</a:t>
            </a:r>
          </a:p>
          <a:p>
            <a:r>
              <a:rPr lang="en-US" dirty="0" smtClean="0"/>
              <a:t>Flexibility</a:t>
            </a:r>
          </a:p>
          <a:p>
            <a:r>
              <a:rPr lang="en-US" dirty="0" smtClean="0"/>
              <a:t>Mindshare</a:t>
            </a:r>
          </a:p>
          <a:p>
            <a:r>
              <a:rPr lang="en-US" dirty="0" smtClean="0"/>
              <a:t>All this at SCALE</a:t>
            </a:r>
            <a:endParaRPr lang="en-US" dirty="0"/>
          </a:p>
        </p:txBody>
      </p:sp>
    </p:spTree>
    <p:extLst>
      <p:ext uri="{BB962C8B-B14F-4D97-AF65-F5344CB8AC3E}">
        <p14:creationId xmlns:p14="http://schemas.microsoft.com/office/powerpoint/2010/main" val="86124148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Clarity of </a:t>
            </a:r>
            <a:r>
              <a:rPr lang="en-US" dirty="0"/>
              <a:t>t</a:t>
            </a:r>
            <a:r>
              <a:rPr lang="en-US" dirty="0" smtClean="0"/>
              <a:t>ime commitment, expectations</a:t>
            </a:r>
            <a:endParaRPr lang="en-US" dirty="0"/>
          </a:p>
        </p:txBody>
      </p:sp>
      <p:pic>
        <p:nvPicPr>
          <p:cNvPr id="5" name="Picture 4"/>
          <p:cNvPicPr>
            <a:picLocks noChangeAspect="1"/>
          </p:cNvPicPr>
          <p:nvPr/>
        </p:nvPicPr>
        <p:blipFill rotWithShape="1">
          <a:blip r:embed="rId2"/>
          <a:srcRect t="3789"/>
          <a:stretch/>
        </p:blipFill>
        <p:spPr>
          <a:xfrm>
            <a:off x="0" y="842516"/>
            <a:ext cx="9144000" cy="5623496"/>
          </a:xfrm>
          <a:prstGeom prst="rect">
            <a:avLst/>
          </a:prstGeom>
        </p:spPr>
      </p:pic>
    </p:spTree>
    <p:extLst>
      <p:ext uri="{BB962C8B-B14F-4D97-AF65-F5344CB8AC3E}">
        <p14:creationId xmlns:p14="http://schemas.microsoft.com/office/powerpoint/2010/main" val="2348319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Handover, Knowledge Management</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rotWithShape="1">
          <a:blip r:embed="rId2"/>
          <a:srcRect t="8522"/>
          <a:stretch/>
        </p:blipFill>
        <p:spPr>
          <a:xfrm>
            <a:off x="0" y="993412"/>
            <a:ext cx="9144000" cy="5346850"/>
          </a:xfrm>
          <a:prstGeom prst="rect">
            <a:avLst/>
          </a:prstGeom>
        </p:spPr>
      </p:pic>
    </p:spTree>
    <p:extLst>
      <p:ext uri="{BB962C8B-B14F-4D97-AF65-F5344CB8AC3E}">
        <p14:creationId xmlns:p14="http://schemas.microsoft.com/office/powerpoint/2010/main" val="3995581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Example Collaborations</a:t>
            </a:r>
            <a:endParaRPr lang="en-US" dirty="0"/>
          </a:p>
        </p:txBody>
      </p:sp>
    </p:spTree>
    <p:extLst>
      <p:ext uri="{BB962C8B-B14F-4D97-AF65-F5344CB8AC3E}">
        <p14:creationId xmlns:p14="http://schemas.microsoft.com/office/powerpoint/2010/main" val="427278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75" y="380248"/>
            <a:ext cx="8362950" cy="595311"/>
          </a:xfrm>
        </p:spPr>
        <p:txBody>
          <a:bodyPr>
            <a:noAutofit/>
          </a:bodyPr>
          <a:lstStyle/>
          <a:p>
            <a:pPr algn="l" defTabSz="957263" fontAlgn="base">
              <a:lnSpc>
                <a:spcPct val="106000"/>
              </a:lnSpc>
              <a:spcAft>
                <a:spcPct val="0"/>
              </a:spcAft>
            </a:pPr>
            <a:r>
              <a:rPr lang="en-AU" dirty="0" smtClean="0">
                <a:solidFill>
                  <a:schemeClr val="tx1"/>
                </a:solidFill>
                <a:latin typeface="Avenir Heavy"/>
                <a:cs typeface="Avenir Heavy"/>
              </a:rPr>
              <a:t>Westpac ASX 200 </a:t>
            </a:r>
            <a:r>
              <a:rPr lang="en-AU" dirty="0" err="1" smtClean="0">
                <a:solidFill>
                  <a:schemeClr val="tx1"/>
                </a:solidFill>
                <a:latin typeface="Avenir Heavy"/>
                <a:cs typeface="Avenir Heavy"/>
              </a:rPr>
              <a:t>Dealbook</a:t>
            </a:r>
            <a:endParaRPr lang="en-AU" sz="2600" dirty="0">
              <a:solidFill>
                <a:schemeClr val="tx1"/>
              </a:solidFill>
              <a:latin typeface="Avenir Heavy"/>
              <a:cs typeface="Avenir Heavy"/>
            </a:endParaRPr>
          </a:p>
        </p:txBody>
      </p:sp>
      <p:sp>
        <p:nvSpPr>
          <p:cNvPr id="3" name="Content Placeholder 2"/>
          <p:cNvSpPr>
            <a:spLocks noGrp="1"/>
          </p:cNvSpPr>
          <p:nvPr>
            <p:ph type="body" sz="quarter" idx="12"/>
          </p:nvPr>
        </p:nvSpPr>
        <p:spPr>
          <a:xfrm>
            <a:off x="384175" y="1262481"/>
            <a:ext cx="8362950" cy="5033963"/>
          </a:xfrm>
          <a:prstGeom prst="rect">
            <a:avLst/>
          </a:prstGeom>
        </p:spPr>
        <p:txBody>
          <a:bodyPr>
            <a:normAutofit/>
          </a:bodyPr>
          <a:lstStyle/>
          <a:p>
            <a:pPr marL="0" indent="0">
              <a:spcBef>
                <a:spcPts val="600"/>
              </a:spcBef>
              <a:spcAft>
                <a:spcPts val="600"/>
              </a:spcAft>
            </a:pPr>
            <a:r>
              <a:rPr lang="en-US" sz="2000" b="1" dirty="0" smtClean="0">
                <a:solidFill>
                  <a:srgbClr val="FF0000"/>
                </a:solidFill>
                <a:latin typeface="Calibri" panose="020F0502020204030204" pitchFamily="34" charset="0"/>
              </a:rPr>
              <a:t>An online experiential applied finance </a:t>
            </a:r>
            <a:r>
              <a:rPr lang="en-AU" sz="2000" b="1" dirty="0">
                <a:solidFill>
                  <a:srgbClr val="FF0000"/>
                </a:solidFill>
                <a:latin typeface="Calibri" panose="020F0502020204030204" pitchFamily="34" charset="0"/>
              </a:rPr>
              <a:t>program </a:t>
            </a:r>
            <a:r>
              <a:rPr lang="en-AU" sz="2000" b="1" dirty="0" smtClean="0">
                <a:solidFill>
                  <a:srgbClr val="FF0000"/>
                </a:solidFill>
                <a:latin typeface="Calibri" panose="020F0502020204030204" pitchFamily="34" charset="0"/>
              </a:rPr>
              <a:t>to develop and test students strategic finance skills and aptitude</a:t>
            </a:r>
            <a:endParaRPr lang="en-AU" sz="2000" b="1" dirty="0">
              <a:solidFill>
                <a:srgbClr val="FF0000"/>
              </a:solidFill>
              <a:latin typeface="Calibri" panose="020F0502020204030204" pitchFamily="34" charset="0"/>
            </a:endParaRPr>
          </a:p>
          <a:p>
            <a:pPr marL="285750" indent="-285750">
              <a:spcBef>
                <a:spcPts val="0"/>
              </a:spcBef>
              <a:buFont typeface="Arial" panose="020B0604020202020204" pitchFamily="34" charset="0"/>
              <a:buChar char="•"/>
            </a:pPr>
            <a:r>
              <a:rPr lang="en-AU" sz="1500" dirty="0" smtClean="0">
                <a:latin typeface="Calibri" panose="020F0502020204030204" pitchFamily="34" charset="0"/>
              </a:rPr>
              <a:t>Student teams develop and pitch viable financial proposals for ASX200 companies (based on publicly available information)</a:t>
            </a:r>
          </a:p>
          <a:p>
            <a:pPr marL="285750" indent="-285750">
              <a:spcBef>
                <a:spcPts val="0"/>
              </a:spcBef>
              <a:buFont typeface="Arial" panose="020B0604020202020204" pitchFamily="34" charset="0"/>
              <a:buChar char="•"/>
            </a:pPr>
            <a:r>
              <a:rPr lang="en-AU" sz="1500" dirty="0" smtClean="0">
                <a:latin typeface="Calibri" panose="020F0502020204030204" pitchFamily="34" charset="0"/>
              </a:rPr>
              <a:t>Proposals may be for a range of strategies including M&amp;A, investments, debt financing, divestment, capital raising, joint ventures, and should specify a role for a Westpac bank, business unit or entity</a:t>
            </a:r>
          </a:p>
          <a:p>
            <a:pPr marL="285750" indent="-285750">
              <a:spcBef>
                <a:spcPts val="0"/>
              </a:spcBef>
              <a:buFont typeface="Arial" panose="020B0604020202020204" pitchFamily="34" charset="0"/>
              <a:buChar char="•"/>
            </a:pPr>
            <a:r>
              <a:rPr lang="en-AU" sz="1500" dirty="0" smtClean="0">
                <a:latin typeface="Calibri" panose="020F0502020204030204" pitchFamily="34" charset="0"/>
              </a:rPr>
              <a:t>The experience incorporates Westpac content and frameworks and mentoring from Westpac bankers</a:t>
            </a:r>
            <a:endParaRPr lang="en-AU" sz="1500" dirty="0">
              <a:latin typeface="Calibri" panose="020F0502020204030204" pitchFamily="34" charset="0"/>
            </a:endParaRPr>
          </a:p>
          <a:p>
            <a:pPr marL="285750" indent="-285750">
              <a:spcBef>
                <a:spcPts val="0"/>
              </a:spcBef>
              <a:buFont typeface="Arial" panose="020B0604020202020204" pitchFamily="34" charset="0"/>
              <a:buChar char="•"/>
            </a:pPr>
            <a:r>
              <a:rPr lang="en-US" sz="1500" dirty="0" smtClean="0">
                <a:latin typeface="Calibri" panose="020F0502020204030204" pitchFamily="34" charset="0"/>
              </a:rPr>
              <a:t>Students and Mentors are provided with a tailored program to walk them through the experiential learning cycle and skills necessary to execute this type of project. </a:t>
            </a:r>
          </a:p>
        </p:txBody>
      </p:sp>
      <p:pic>
        <p:nvPicPr>
          <p:cNvPr id="4" name="Picture 6" descr="http://www.hansenyuncken.com.au/files/773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329" b="33236"/>
          <a:stretch/>
        </p:blipFill>
        <p:spPr bwMode="auto">
          <a:xfrm>
            <a:off x="6694528" y="300038"/>
            <a:ext cx="2052597" cy="595311"/>
          </a:xfrm>
          <a:prstGeom prst="rect">
            <a:avLst/>
          </a:prstGeom>
          <a:noFill/>
          <a:extLst>
            <a:ext uri="{909E8E84-426E-40dd-AFC4-6F175D3DCCD1}">
              <a14:hiddenFill xmlns:a14="http://schemas.microsoft.com/office/drawing/2010/main">
                <a:solidFill>
                  <a:srgbClr val="FFFFFF"/>
                </a:solidFill>
              </a14:hiddenFill>
            </a:ext>
          </a:extLst>
        </p:spPr>
      </p:pic>
      <p:pic>
        <p:nvPicPr>
          <p:cNvPr id="2664450" name="Picture 2" descr="http://australianinvestmenteducation.com.au/sitesfile/wp-content/uploads/2013/03/australian-stock-exchange-asx1.jpg"/>
          <p:cNvPicPr>
            <a:picLocks noChangeAspect="1" noChangeArrowheads="1"/>
          </p:cNvPicPr>
          <p:nvPr/>
        </p:nvPicPr>
        <p:blipFill rotWithShape="1">
          <a:blip r:embed="rId4">
            <a:extLst>
              <a:ext uri="{28A0092B-C50C-407E-A947-70E740481C1C}">
                <a14:useLocalDpi xmlns:a14="http://schemas.microsoft.com/office/drawing/2010/main" val="0"/>
              </a:ext>
            </a:extLst>
          </a:blip>
          <a:srcRect b="37821"/>
          <a:stretch/>
        </p:blipFill>
        <p:spPr bwMode="auto">
          <a:xfrm>
            <a:off x="0" y="4145596"/>
            <a:ext cx="9144000" cy="271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7678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2" cstate="email">
            <a:extLst>
              <a:ext uri="{28A0092B-C50C-407E-A947-70E740481C1C}">
                <a14:useLocalDpi xmlns:a14="http://schemas.microsoft.com/office/drawing/2010/main"/>
              </a:ext>
            </a:extLst>
          </a:blip>
          <a:srcRect l="20446" r="22253"/>
          <a:stretch/>
        </p:blipFill>
        <p:spPr>
          <a:xfrm>
            <a:off x="3456605" y="4309368"/>
            <a:ext cx="2133494" cy="2223715"/>
          </a:xfrm>
          <a:prstGeom prst="rect">
            <a:avLst/>
          </a:prstGeom>
        </p:spPr>
      </p:pic>
      <p:sp>
        <p:nvSpPr>
          <p:cNvPr id="31" name="Rectangle 30"/>
          <p:cNvSpPr/>
          <p:nvPr/>
        </p:nvSpPr>
        <p:spPr>
          <a:xfrm>
            <a:off x="3324" y="6470019"/>
            <a:ext cx="9140676" cy="407886"/>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TextBox 34"/>
          <p:cNvSpPr txBox="1"/>
          <p:nvPr/>
        </p:nvSpPr>
        <p:spPr>
          <a:xfrm>
            <a:off x="6347710" y="4448807"/>
            <a:ext cx="2383026" cy="1811641"/>
          </a:xfrm>
          <a:prstGeom prst="rect">
            <a:avLst/>
          </a:prstGeom>
          <a:noFill/>
        </p:spPr>
        <p:txBody>
          <a:bodyPr wrap="square" lIns="36000" tIns="36000" rIns="36000" bIns="36000" rtlCol="0">
            <a:spAutoFit/>
          </a:bodyPr>
          <a:lstStyle/>
          <a:p>
            <a:pPr marL="266700" indent="-266700">
              <a:spcBef>
                <a:spcPts val="600"/>
              </a:spcBef>
              <a:spcAft>
                <a:spcPts val="0"/>
              </a:spcAft>
              <a:buFont typeface="Wingdings" panose="05000000000000000000" pitchFamily="2" charset="2"/>
              <a:buChar char="Ø"/>
            </a:pPr>
            <a:r>
              <a:rPr lang="en-AU" sz="1400" dirty="0">
                <a:latin typeface="Times New Roman" panose="02020603050405020304" pitchFamily="18" charset="0"/>
                <a:cs typeface="Times New Roman" panose="02020603050405020304" pitchFamily="18" charset="0"/>
              </a:rPr>
              <a:t>New </a:t>
            </a:r>
            <a:r>
              <a:rPr lang="en-AU" sz="1400" dirty="0" smtClean="0">
                <a:latin typeface="Times New Roman" panose="02020603050405020304" pitchFamily="18" charset="0"/>
                <a:cs typeface="Times New Roman" panose="02020603050405020304" pitchFamily="18" charset="0"/>
              </a:rPr>
              <a:t>start-ups</a:t>
            </a:r>
            <a:endParaRPr lang="en-AU" sz="1400" dirty="0">
              <a:latin typeface="Times New Roman" panose="02020603050405020304" pitchFamily="18" charset="0"/>
              <a:cs typeface="Times New Roman" panose="02020603050405020304" pitchFamily="18" charset="0"/>
            </a:endParaRPr>
          </a:p>
          <a:p>
            <a:pPr marL="266700" indent="-266700">
              <a:spcBef>
                <a:spcPts val="600"/>
              </a:spcBef>
              <a:spcAft>
                <a:spcPts val="0"/>
              </a:spcAft>
              <a:buFont typeface="Wingdings" panose="05000000000000000000" pitchFamily="2" charset="2"/>
              <a:buChar char="Ø"/>
            </a:pPr>
            <a:r>
              <a:rPr lang="en-AU" sz="1400" dirty="0">
                <a:latin typeface="Times New Roman" panose="02020603050405020304" pitchFamily="18" charset="0"/>
                <a:cs typeface="Times New Roman" panose="02020603050405020304" pitchFamily="18" charset="0"/>
              </a:rPr>
              <a:t>University-Business collaboration</a:t>
            </a:r>
          </a:p>
          <a:p>
            <a:pPr marL="266700" indent="-266700">
              <a:spcBef>
                <a:spcPts val="600"/>
              </a:spcBef>
              <a:spcAft>
                <a:spcPts val="0"/>
              </a:spcAft>
              <a:buFont typeface="Wingdings" panose="05000000000000000000" pitchFamily="2" charset="2"/>
              <a:buChar char="Ø"/>
            </a:pPr>
            <a:r>
              <a:rPr lang="en-AU" sz="1400" dirty="0" smtClean="0">
                <a:latin typeface="Times New Roman" panose="02020603050405020304" pitchFamily="18" charset="0"/>
                <a:cs typeface="Times New Roman" panose="02020603050405020304" pitchFamily="18" charset="0"/>
              </a:rPr>
              <a:t>Employment </a:t>
            </a:r>
            <a:r>
              <a:rPr lang="en-AU" sz="1400" dirty="0">
                <a:latin typeface="Times New Roman" panose="02020603050405020304" pitchFamily="18" charset="0"/>
                <a:cs typeface="Times New Roman" panose="02020603050405020304" pitchFamily="18" charset="0"/>
              </a:rPr>
              <a:t>&amp; intrapreneurial opportunities</a:t>
            </a:r>
          </a:p>
          <a:p>
            <a:pPr marL="266700" indent="-266700">
              <a:spcBef>
                <a:spcPts val="600"/>
              </a:spcBef>
              <a:spcAft>
                <a:spcPts val="0"/>
              </a:spcAft>
              <a:buFont typeface="Wingdings" panose="05000000000000000000" pitchFamily="2" charset="2"/>
              <a:buChar char="Ø"/>
            </a:pPr>
            <a:r>
              <a:rPr lang="en-AU" sz="1400" dirty="0" smtClean="0">
                <a:latin typeface="Times New Roman" panose="02020603050405020304" pitchFamily="18" charset="0"/>
                <a:cs typeface="Times New Roman" panose="02020603050405020304" pitchFamily="18" charset="0"/>
              </a:rPr>
              <a:t>Technology innovation culture &amp; skills</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59" y="38101"/>
            <a:ext cx="3453942" cy="1666076"/>
          </a:xfrm>
          <a:prstGeom prst="rect">
            <a:avLst/>
          </a:prstGeom>
        </p:spPr>
      </p:pic>
      <p:pic>
        <p:nvPicPr>
          <p:cNvPr id="60" name="Picture 5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109" y="1293047"/>
            <a:ext cx="8658796" cy="2287343"/>
          </a:xfrm>
          <a:prstGeom prst="rect">
            <a:avLst/>
          </a:prstGeom>
        </p:spPr>
      </p:pic>
      <p:sp>
        <p:nvSpPr>
          <p:cNvPr id="2" name="Title 1"/>
          <p:cNvSpPr>
            <a:spLocks noGrp="1"/>
          </p:cNvSpPr>
          <p:nvPr>
            <p:ph type="title"/>
          </p:nvPr>
        </p:nvSpPr>
        <p:spPr>
          <a:xfrm>
            <a:off x="3506788" y="428627"/>
            <a:ext cx="5501638" cy="595311"/>
          </a:xfrm>
        </p:spPr>
        <p:txBody>
          <a:bodyPr anchor="b"/>
          <a:lstStyle/>
          <a:p>
            <a:r>
              <a:rPr lang="en-AU" dirty="0" smtClean="0"/>
              <a:t>Student </a:t>
            </a:r>
            <a:r>
              <a:rPr lang="en-AU" dirty="0"/>
              <a:t>innovation</a:t>
            </a:r>
            <a:r>
              <a:rPr lang="en-AU" dirty="0" smtClean="0"/>
              <a:t> network</a:t>
            </a:r>
            <a:endParaRPr lang="en-AU" dirty="0"/>
          </a:p>
        </p:txBody>
      </p:sp>
      <p:sp>
        <p:nvSpPr>
          <p:cNvPr id="15" name="Rectangle 14"/>
          <p:cNvSpPr/>
          <p:nvPr/>
        </p:nvSpPr>
        <p:spPr>
          <a:xfrm>
            <a:off x="2766059" y="3983953"/>
            <a:ext cx="101447" cy="2506016"/>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49148" y="6470786"/>
            <a:ext cx="1247757" cy="378309"/>
          </a:xfrm>
          <a:prstGeom prst="rect">
            <a:avLst/>
          </a:prstGeom>
        </p:spPr>
      </p:pic>
      <p:sp>
        <p:nvSpPr>
          <p:cNvPr id="44" name="TextBox 43"/>
          <p:cNvSpPr txBox="1"/>
          <p:nvPr/>
        </p:nvSpPr>
        <p:spPr>
          <a:xfrm>
            <a:off x="6810603" y="6597218"/>
            <a:ext cx="1547770" cy="257369"/>
          </a:xfrm>
          <a:prstGeom prst="rect">
            <a:avLst/>
          </a:prstGeom>
          <a:noFill/>
        </p:spPr>
        <p:txBody>
          <a:bodyPr wrap="square" lIns="36000" tIns="36000" rIns="36000" bIns="36000" rtlCol="0">
            <a:spAutoFit/>
          </a:bodyPr>
          <a:lstStyle/>
          <a:p>
            <a:r>
              <a:rPr lang="en-AU" sz="1200" i="1" dirty="0" smtClean="0">
                <a:solidFill>
                  <a:schemeClr val="tx1"/>
                </a:solidFill>
              </a:rPr>
              <a:t>Powered by</a:t>
            </a: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0757" y="4330006"/>
            <a:ext cx="2068207" cy="229059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962382445"/>
              </p:ext>
            </p:extLst>
          </p:nvPr>
        </p:nvGraphicFramePr>
        <p:xfrm>
          <a:off x="176463" y="3588441"/>
          <a:ext cx="8820441" cy="640080"/>
        </p:xfrm>
        <a:graphic>
          <a:graphicData uri="http://schemas.openxmlformats.org/drawingml/2006/table">
            <a:tbl>
              <a:tblPr firstRow="1" bandRow="1">
                <a:tableStyleId>{5C22544A-7EE6-4342-B048-85BDC9FD1C3A}</a:tableStyleId>
              </a:tblPr>
              <a:tblGrid>
                <a:gridCol w="2940147"/>
                <a:gridCol w="2940147"/>
                <a:gridCol w="2940147"/>
              </a:tblGrid>
              <a:tr h="229588">
                <a:tc>
                  <a:txBody>
                    <a:bodyPr/>
                    <a:lstStyle/>
                    <a:p>
                      <a:pPr algn="ctr"/>
                      <a:r>
                        <a:rPr lang="en-AU" sz="1200" baseline="0" dirty="0" smtClean="0">
                          <a:solidFill>
                            <a:schemeClr val="tx1"/>
                          </a:solidFill>
                        </a:rPr>
                        <a:t>An ecosystem of organisations, student teams, technologies and business challenges</a:t>
                      </a:r>
                      <a:endParaRPr lang="en-AU" sz="1200" dirty="0">
                        <a:solidFill>
                          <a:schemeClr val="tx1"/>
                        </a:solidFill>
                      </a:endParaRPr>
                    </a:p>
                  </a:txBody>
                  <a:tcPr>
                    <a:lnR w="12700" cap="flat" cmpd="sng" algn="ctr">
                      <a:solidFill>
                        <a:schemeClr val="accent1"/>
                      </a:solidFill>
                      <a:prstDash val="solid"/>
                      <a:round/>
                      <a:headEnd type="none" w="med" len="med"/>
                      <a:tailEnd type="none" w="med" len="med"/>
                    </a:lnR>
                    <a:solidFill>
                      <a:schemeClr val="bg2"/>
                    </a:solidFill>
                  </a:tcPr>
                </a:tc>
                <a:tc>
                  <a:txBody>
                    <a:bodyPr/>
                    <a:lstStyle/>
                    <a:p>
                      <a:pPr algn="ctr"/>
                      <a:r>
                        <a:rPr lang="en-AU" sz="1200" dirty="0" smtClean="0">
                          <a:solidFill>
                            <a:schemeClr val="tx1"/>
                          </a:solidFill>
                        </a:rPr>
                        <a:t>Innovation</a:t>
                      </a:r>
                      <a:r>
                        <a:rPr lang="en-AU" sz="1200" baseline="0" dirty="0" smtClean="0">
                          <a:solidFill>
                            <a:schemeClr val="tx1"/>
                          </a:solidFill>
                        </a:rPr>
                        <a:t> accelerator</a:t>
                      </a:r>
                    </a:p>
                    <a:p>
                      <a:pPr algn="ctr"/>
                      <a:r>
                        <a:rPr lang="en-AU" sz="1200" baseline="0" dirty="0" smtClean="0">
                          <a:solidFill>
                            <a:schemeClr val="tx1"/>
                          </a:solidFill>
                        </a:rPr>
                        <a:t>program</a:t>
                      </a:r>
                      <a:endParaRPr lang="en-AU" sz="1200" dirty="0">
                        <a:solidFill>
                          <a:schemeClr val="tx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bg2"/>
                    </a:solidFill>
                  </a:tcPr>
                </a:tc>
                <a:tc>
                  <a:txBody>
                    <a:bodyPr/>
                    <a:lstStyle/>
                    <a:p>
                      <a:pPr algn="ctr"/>
                      <a:r>
                        <a:rPr lang="en-AU" sz="1200" dirty="0" smtClean="0">
                          <a:solidFill>
                            <a:schemeClr val="tx1"/>
                          </a:solidFill>
                        </a:rPr>
                        <a:t>Impact for </a:t>
                      </a:r>
                    </a:p>
                    <a:p>
                      <a:pPr algn="ctr"/>
                      <a:r>
                        <a:rPr lang="en-AU" sz="1200" dirty="0" smtClean="0">
                          <a:solidFill>
                            <a:schemeClr val="tx1"/>
                          </a:solidFill>
                        </a:rPr>
                        <a:t>Australia</a:t>
                      </a:r>
                      <a:endParaRPr lang="en-AU" sz="1200" dirty="0">
                        <a:solidFill>
                          <a:schemeClr val="tx1"/>
                        </a:solidFill>
                      </a:endParaRPr>
                    </a:p>
                  </a:txBody>
                  <a:tcPr>
                    <a:lnL w="12700" cap="flat" cmpd="sng" algn="ctr">
                      <a:solidFill>
                        <a:schemeClr val="accent1"/>
                      </a:solidFill>
                      <a:prstDash val="solid"/>
                      <a:round/>
                      <a:headEnd type="none" w="med" len="med"/>
                      <a:tailEnd type="none" w="med" len="med"/>
                    </a:lnL>
                    <a:solidFill>
                      <a:schemeClr val="bg2"/>
                    </a:solidFill>
                  </a:tcPr>
                </a:tc>
              </a:tr>
            </a:tbl>
          </a:graphicData>
        </a:graphic>
      </p:graphicFrame>
    </p:spTree>
    <p:extLst>
      <p:ext uri="{BB962C8B-B14F-4D97-AF65-F5344CB8AC3E}">
        <p14:creationId xmlns:p14="http://schemas.microsoft.com/office/powerpoint/2010/main" val="30528688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lee27h\Dropbox (intersective)\Intersective Marketing\01 University Marketing\00 Generic\Asian Century\Asian Century Screenshots\splash.png"/>
          <p:cNvPicPr>
            <a:picLocks noChangeAspect="1" noChangeArrowheads="1"/>
          </p:cNvPicPr>
          <p:nvPr/>
        </p:nvPicPr>
        <p:blipFill rotWithShape="1">
          <a:blip r:embed="rId3" cstate="print"/>
          <a:srcRect b="61111"/>
          <a:stretch/>
        </p:blipFill>
        <p:spPr bwMode="auto">
          <a:xfrm>
            <a:off x="445169" y="1754915"/>
            <a:ext cx="7324083" cy="5034772"/>
          </a:xfrm>
          <a:prstGeom prst="rect">
            <a:avLst/>
          </a:prstGeom>
          <a:noFill/>
        </p:spPr>
      </p:pic>
      <p:pic>
        <p:nvPicPr>
          <p:cNvPr id="6" name="Picture 2"/>
          <p:cNvPicPr>
            <a:picLocks noChangeAspect="1" noChangeArrowheads="1"/>
          </p:cNvPicPr>
          <p:nvPr/>
        </p:nvPicPr>
        <p:blipFill>
          <a:blip r:embed="rId4" cstate="print"/>
          <a:srcRect/>
          <a:stretch>
            <a:fillRect/>
          </a:stretch>
        </p:blipFill>
        <p:spPr bwMode="auto">
          <a:xfrm>
            <a:off x="7882554" y="430643"/>
            <a:ext cx="892077" cy="675940"/>
          </a:xfrm>
          <a:prstGeom prst="rect">
            <a:avLst/>
          </a:prstGeom>
          <a:noFill/>
          <a:ln w="9525">
            <a:noFill/>
            <a:miter lim="800000"/>
            <a:headEnd/>
            <a:tailEnd/>
          </a:ln>
          <a:effectLst/>
        </p:spPr>
      </p:pic>
      <p:pic>
        <p:nvPicPr>
          <p:cNvPr id="10248" name="Picture 8" descr="http://deltafonts.com/wp-content/uploads/QBE-Insuranc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6299" b="29662"/>
          <a:stretch/>
        </p:blipFill>
        <p:spPr bwMode="auto">
          <a:xfrm>
            <a:off x="7978406" y="4362793"/>
            <a:ext cx="960883" cy="327073"/>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s://upload.wikimedia.org/wikipedia/en/thumb/c/cb/Lonely_Planet.svg/1280px-Lonely_Plane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1075" y="3294481"/>
            <a:ext cx="938214" cy="46470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www.activemoreland.com.au/Global/Logos/Flight%20Centre%20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1735" y="2330877"/>
            <a:ext cx="705587" cy="45577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title"/>
          </p:nvPr>
        </p:nvSpPr>
        <p:spPr>
          <a:xfrm>
            <a:off x="445170" y="351975"/>
            <a:ext cx="7126704" cy="595311"/>
          </a:xfrm>
        </p:spPr>
        <p:txBody>
          <a:bodyPr>
            <a:noAutofit/>
          </a:bodyPr>
          <a:lstStyle/>
          <a:p>
            <a:pPr lvl="0"/>
            <a:r>
              <a:rPr lang="en-US" sz="2400" b="1" dirty="0"/>
              <a:t>The EY Asian Century initiative</a:t>
            </a:r>
            <a:r>
              <a:rPr lang="en-US" sz="2400" dirty="0"/>
              <a:t> brings </a:t>
            </a:r>
            <a:r>
              <a:rPr lang="en-US" sz="2400" dirty="0" smtClean="0"/>
              <a:t>diverse multi-cultural teams </a:t>
            </a:r>
            <a:r>
              <a:rPr lang="en-US" sz="2400" dirty="0"/>
              <a:t>of students from together with EY Australia clients to develop strategies for Asian growth</a:t>
            </a:r>
            <a:endParaRPr lang="en-AU" sz="2400" dirty="0"/>
          </a:p>
        </p:txBody>
      </p:sp>
      <p:sp>
        <p:nvSpPr>
          <p:cNvPr id="7" name="TextBox 6"/>
          <p:cNvSpPr txBox="1"/>
          <p:nvPr/>
        </p:nvSpPr>
        <p:spPr>
          <a:xfrm>
            <a:off x="8061028" y="1754915"/>
            <a:ext cx="763741" cy="257369"/>
          </a:xfrm>
          <a:prstGeom prst="rect">
            <a:avLst/>
          </a:prstGeom>
          <a:noFill/>
        </p:spPr>
        <p:txBody>
          <a:bodyPr wrap="square" lIns="36000" tIns="36000" rIns="36000" bIns="36000" rtlCol="0">
            <a:spAutoFit/>
          </a:bodyPr>
          <a:lstStyle/>
          <a:p>
            <a:pPr algn="ctr"/>
            <a:r>
              <a:rPr lang="en-AU" sz="1200" b="1" u="sng" dirty="0" smtClean="0">
                <a:solidFill>
                  <a:schemeClr val="tx1"/>
                </a:solidFill>
              </a:rPr>
              <a:t>Clients</a:t>
            </a:r>
          </a:p>
        </p:txBody>
      </p:sp>
    </p:spTree>
    <p:extLst>
      <p:ext uri="{BB962C8B-B14F-4D97-AF65-F5344CB8AC3E}">
        <p14:creationId xmlns:p14="http://schemas.microsoft.com/office/powerpoint/2010/main" val="29205228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59"/>
            <a:ext cx="9164450" cy="5035412"/>
          </a:xfrm>
          <a:prstGeom prst="rect">
            <a:avLst/>
          </a:prstGeom>
        </p:spPr>
      </p:pic>
      <p:sp>
        <p:nvSpPr>
          <p:cNvPr id="3" name="Rectangle 2"/>
          <p:cNvSpPr/>
          <p:nvPr/>
        </p:nvSpPr>
        <p:spPr>
          <a:xfrm>
            <a:off x="4164080" y="5296696"/>
            <a:ext cx="4823908" cy="1261884"/>
          </a:xfrm>
          <a:prstGeom prst="rect">
            <a:avLst/>
          </a:prstGeom>
        </p:spPr>
        <p:txBody>
          <a:bodyPr wrap="square">
            <a:spAutoFit/>
          </a:bodyPr>
          <a:lstStyle/>
          <a:p>
            <a:pPr algn="r"/>
            <a:r>
              <a:rPr lang="en-AU" dirty="0" smtClean="0">
                <a:solidFill>
                  <a:prstClr val="black"/>
                </a:solidFill>
                <a:latin typeface="Times New Roman" panose="02020603050405020304" pitchFamily="18" charset="0"/>
                <a:cs typeface="Times New Roman" panose="02020603050405020304" pitchFamily="18" charset="0"/>
              </a:rPr>
              <a:t>The </a:t>
            </a:r>
            <a:r>
              <a:rPr lang="en-AU" dirty="0">
                <a:solidFill>
                  <a:prstClr val="black"/>
                </a:solidFill>
                <a:latin typeface="Times New Roman" panose="02020603050405020304" pitchFamily="18" charset="0"/>
                <a:cs typeface="Times New Roman" panose="02020603050405020304" pitchFamily="18" charset="0"/>
              </a:rPr>
              <a:t>pilot project will offer up WIL experience to 300 students in </a:t>
            </a:r>
            <a:r>
              <a:rPr lang="en-AU" dirty="0" smtClean="0">
                <a:solidFill>
                  <a:prstClr val="black"/>
                </a:solidFill>
                <a:latin typeface="Times New Roman" panose="02020603050405020304" pitchFamily="18" charset="0"/>
                <a:cs typeface="Times New Roman" panose="02020603050405020304" pitchFamily="18" charset="0"/>
              </a:rPr>
              <a:t>the NSW </a:t>
            </a:r>
            <a:r>
              <a:rPr lang="en-AU" dirty="0">
                <a:solidFill>
                  <a:prstClr val="black"/>
                </a:solidFill>
                <a:latin typeface="Times New Roman" panose="02020603050405020304" pitchFamily="18" charset="0"/>
                <a:cs typeface="Times New Roman" panose="02020603050405020304" pitchFamily="18" charset="0"/>
              </a:rPr>
              <a:t>public </a:t>
            </a:r>
            <a:r>
              <a:rPr lang="en-AU" dirty="0" smtClean="0">
                <a:solidFill>
                  <a:prstClr val="black"/>
                </a:solidFill>
                <a:latin typeface="Times New Roman" panose="02020603050405020304" pitchFamily="18" charset="0"/>
                <a:cs typeface="Times New Roman" panose="02020603050405020304" pitchFamily="18" charset="0"/>
              </a:rPr>
              <a:t>sector, </a:t>
            </a:r>
            <a:r>
              <a:rPr lang="en-AU" dirty="0">
                <a:solidFill>
                  <a:prstClr val="black"/>
                </a:solidFill>
                <a:latin typeface="Times New Roman" panose="02020603050405020304" pitchFamily="18" charset="0"/>
                <a:cs typeface="Times New Roman" panose="02020603050405020304" pitchFamily="18" charset="0"/>
              </a:rPr>
              <a:t>with potential to scale the program to include thousands of students every </a:t>
            </a:r>
            <a:r>
              <a:rPr lang="en-AU" dirty="0" smtClean="0">
                <a:solidFill>
                  <a:prstClr val="black"/>
                </a:solidFill>
                <a:latin typeface="Times New Roman" panose="02020603050405020304" pitchFamily="18" charset="0"/>
                <a:cs typeface="Times New Roman" panose="02020603050405020304" pitchFamily="18" charset="0"/>
              </a:rPr>
              <a:t>year... </a:t>
            </a:r>
            <a:endParaRPr lang="en-AU" dirty="0">
              <a:solidFill>
                <a:prstClr val="black"/>
              </a:solidFill>
              <a:latin typeface="Times New Roman" panose="02020603050405020304" pitchFamily="18" charset="0"/>
              <a:cs typeface="Times New Roman" panose="02020603050405020304" pitchFamily="18" charset="0"/>
            </a:endParaRPr>
          </a:p>
        </p:txBody>
      </p:sp>
      <p:pic>
        <p:nvPicPr>
          <p:cNvPr id="9218" name="Picture 2" descr="http://www.studyhunter.com.au/img/premier-and-cabinet-studynsw-logo-rever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21" y="375777"/>
            <a:ext cx="28575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wsud.org/wp-content/uploads/2012/09/mq-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121" y="5226406"/>
            <a:ext cx="1280866" cy="4231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tern-supersites.net.au/images/logo/ut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304" y="5823060"/>
            <a:ext cx="815700" cy="35083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eastwood.nsw.edu.au/wp-content/uploads/2015/10/DoE_Logo_K_RG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0911" y="6269149"/>
            <a:ext cx="1341963" cy="4764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upload.wikimedia.org/wikipedia/en/thumb/7/7c/Transport_for_NSW_logo.svg/1280px-Transport_for_NSW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7001" y="5175617"/>
            <a:ext cx="1416619" cy="53787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www.marketingservices.unsw.edu.au/sites/default/files/uploads/Landscape%20Colour%20Po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205" y="6423651"/>
            <a:ext cx="1158082" cy="42481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www.elecap.com.au/wp-content/uploads/2015/03/Performance-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16783" y="5803771"/>
            <a:ext cx="1212182" cy="61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725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Thankyou</a:t>
            </a:r>
            <a:r>
              <a:rPr lang="en-US" dirty="0" smtClean="0"/>
              <a:t>	</a:t>
            </a:r>
            <a:endParaRPr lang="en-US" dirty="0"/>
          </a:p>
        </p:txBody>
      </p:sp>
      <p:sp>
        <p:nvSpPr>
          <p:cNvPr id="8" name="Content Placeholder 7"/>
          <p:cNvSpPr>
            <a:spLocks noGrp="1"/>
          </p:cNvSpPr>
          <p:nvPr>
            <p:ph idx="1"/>
          </p:nvPr>
        </p:nvSpPr>
        <p:spPr/>
        <p:txBody>
          <a:bodyPr/>
          <a:lstStyle/>
          <a:p>
            <a:pPr marL="0" indent="0">
              <a:buNone/>
            </a:pPr>
            <a:r>
              <a:rPr lang="en-US" b="1" dirty="0" smtClean="0"/>
              <a:t>Wes Sonnenreich</a:t>
            </a:r>
          </a:p>
          <a:p>
            <a:pPr marL="0" indent="0">
              <a:buNone/>
            </a:pPr>
            <a:r>
              <a:rPr lang="en-US" dirty="0" smtClean="0"/>
              <a:t>CEO, intersective</a:t>
            </a:r>
          </a:p>
          <a:p>
            <a:pPr marL="0" indent="0">
              <a:buNone/>
            </a:pPr>
            <a:r>
              <a:rPr lang="en-US" dirty="0" smtClean="0">
                <a:hlinkClick r:id="rId2"/>
              </a:rPr>
              <a:t>wes@intersective.com</a:t>
            </a:r>
            <a:endParaRPr lang="en-US" dirty="0" smtClean="0"/>
          </a:p>
          <a:p>
            <a:pPr marL="0" indent="0">
              <a:buNone/>
            </a:pPr>
            <a:r>
              <a:rPr lang="en-US" dirty="0" smtClean="0"/>
              <a:t>+61 410 366 289</a:t>
            </a:r>
            <a:endParaRPr lang="en-US" dirty="0"/>
          </a:p>
        </p:txBody>
      </p:sp>
    </p:spTree>
    <p:extLst>
      <p:ext uri="{BB962C8B-B14F-4D97-AF65-F5344CB8AC3E}">
        <p14:creationId xmlns:p14="http://schemas.microsoft.com/office/powerpoint/2010/main" val="2412132490"/>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Trends to set context</a:t>
            </a:r>
          </a:p>
          <a:p>
            <a:r>
              <a:rPr lang="en-US" dirty="0" smtClean="0"/>
              <a:t>Challenges with scale</a:t>
            </a:r>
          </a:p>
          <a:p>
            <a:r>
              <a:rPr lang="en-US" dirty="0" smtClean="0"/>
              <a:t>Tech Disruptors</a:t>
            </a:r>
          </a:p>
          <a:p>
            <a:r>
              <a:rPr lang="en-US" dirty="0" smtClean="0"/>
              <a:t>Demo</a:t>
            </a:r>
            <a:endParaRPr lang="en-US" dirty="0"/>
          </a:p>
        </p:txBody>
      </p:sp>
    </p:spTree>
    <p:extLst>
      <p:ext uri="{BB962C8B-B14F-4D97-AF65-F5344CB8AC3E}">
        <p14:creationId xmlns:p14="http://schemas.microsoft.com/office/powerpoint/2010/main" val="3122785302"/>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103755527"/>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Scale</a:t>
            </a:r>
            <a:endParaRPr lang="en-US" dirty="0"/>
          </a:p>
        </p:txBody>
      </p:sp>
      <p:sp>
        <p:nvSpPr>
          <p:cNvPr id="7" name="Text Placeholder 6"/>
          <p:cNvSpPr>
            <a:spLocks noGrp="1"/>
          </p:cNvSpPr>
          <p:nvPr>
            <p:ph type="body" idx="1"/>
          </p:nvPr>
        </p:nvSpPr>
        <p:spPr/>
        <p:txBody>
          <a:bodyPr/>
          <a:lstStyle/>
          <a:p>
            <a:r>
              <a:rPr lang="en-US" dirty="0" smtClean="0"/>
              <a:t>2014</a:t>
            </a:r>
            <a:endParaRPr lang="en-US" dirty="0"/>
          </a:p>
        </p:txBody>
      </p:sp>
      <p:sp>
        <p:nvSpPr>
          <p:cNvPr id="8" name="Content Placeholder 7"/>
          <p:cNvSpPr>
            <a:spLocks noGrp="1"/>
          </p:cNvSpPr>
          <p:nvPr>
            <p:ph sz="half" idx="2"/>
          </p:nvPr>
        </p:nvSpPr>
        <p:spPr/>
        <p:txBody>
          <a:bodyPr/>
          <a:lstStyle/>
          <a:p>
            <a:r>
              <a:rPr lang="en-US" dirty="0"/>
              <a:t>4</a:t>
            </a:r>
            <a:r>
              <a:rPr lang="en-US" dirty="0" smtClean="0"/>
              <a:t>00,000+ international students</a:t>
            </a:r>
          </a:p>
          <a:p>
            <a:pPr lvl="1"/>
            <a:r>
              <a:rPr lang="en-US" dirty="0" smtClean="0"/>
              <a:t>230k HE</a:t>
            </a:r>
          </a:p>
          <a:p>
            <a:pPr lvl="1"/>
            <a:r>
              <a:rPr lang="en-US" dirty="0" smtClean="0"/>
              <a:t>110k VET</a:t>
            </a:r>
          </a:p>
          <a:p>
            <a:pPr lvl="1"/>
            <a:r>
              <a:rPr lang="en-US" dirty="0" smtClean="0"/>
              <a:t>115k ELICOS</a:t>
            </a:r>
          </a:p>
          <a:p>
            <a:r>
              <a:rPr lang="en-US" dirty="0" smtClean="0"/>
              <a:t>10% </a:t>
            </a:r>
            <a:r>
              <a:rPr lang="en-US" dirty="0" err="1" smtClean="0"/>
              <a:t>avg</a:t>
            </a:r>
            <a:r>
              <a:rPr lang="en-US" dirty="0" smtClean="0"/>
              <a:t> annual growth</a:t>
            </a:r>
          </a:p>
        </p:txBody>
      </p:sp>
      <p:sp>
        <p:nvSpPr>
          <p:cNvPr id="9" name="Text Placeholder 8"/>
          <p:cNvSpPr>
            <a:spLocks noGrp="1"/>
          </p:cNvSpPr>
          <p:nvPr>
            <p:ph type="body" sz="quarter" idx="3"/>
          </p:nvPr>
        </p:nvSpPr>
        <p:spPr/>
        <p:txBody>
          <a:bodyPr/>
          <a:lstStyle/>
          <a:p>
            <a:r>
              <a:rPr lang="en-US" dirty="0" smtClean="0"/>
              <a:t>2025</a:t>
            </a:r>
            <a:endParaRPr lang="en-US" dirty="0"/>
          </a:p>
        </p:txBody>
      </p:sp>
      <p:sp>
        <p:nvSpPr>
          <p:cNvPr id="10" name="Content Placeholder 9"/>
          <p:cNvSpPr>
            <a:spLocks noGrp="1"/>
          </p:cNvSpPr>
          <p:nvPr>
            <p:ph sz="quarter" idx="4"/>
          </p:nvPr>
        </p:nvSpPr>
        <p:spPr/>
        <p:txBody>
          <a:bodyPr/>
          <a:lstStyle/>
          <a:p>
            <a:r>
              <a:rPr lang="en-US" dirty="0" smtClean="0"/>
              <a:t>1,000,000+ international students</a:t>
            </a:r>
          </a:p>
          <a:p>
            <a:pPr lvl="1"/>
            <a:r>
              <a:rPr lang="en-US" dirty="0" smtClean="0"/>
              <a:t>400k HE</a:t>
            </a:r>
            <a:endParaRPr lang="en-US" dirty="0"/>
          </a:p>
          <a:p>
            <a:pPr lvl="1"/>
            <a:r>
              <a:rPr lang="en-US" dirty="0" smtClean="0"/>
              <a:t>300k </a:t>
            </a:r>
            <a:r>
              <a:rPr lang="en-US" dirty="0"/>
              <a:t>VET</a:t>
            </a:r>
          </a:p>
          <a:p>
            <a:pPr lvl="1"/>
            <a:r>
              <a:rPr lang="en-US" dirty="0" smtClean="0"/>
              <a:t>300k </a:t>
            </a:r>
            <a:r>
              <a:rPr lang="en-US" dirty="0"/>
              <a:t>ELICOS</a:t>
            </a:r>
          </a:p>
          <a:p>
            <a:r>
              <a:rPr lang="en-US" dirty="0" smtClean="0"/>
              <a:t>This is probably low</a:t>
            </a:r>
            <a:endParaRPr lang="en-US" dirty="0"/>
          </a:p>
        </p:txBody>
      </p:sp>
    </p:spTree>
    <p:extLst>
      <p:ext uri="{BB962C8B-B14F-4D97-AF65-F5344CB8AC3E}">
        <p14:creationId xmlns:p14="http://schemas.microsoft.com/office/powerpoint/2010/main" val="2102578678"/>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Experiential?</a:t>
            </a:r>
            <a:endParaRPr lang="en-US" dirty="0"/>
          </a:p>
        </p:txBody>
      </p:sp>
      <p:sp>
        <p:nvSpPr>
          <p:cNvPr id="3" name="Content Placeholder 2"/>
          <p:cNvSpPr>
            <a:spLocks noGrp="1"/>
          </p:cNvSpPr>
          <p:nvPr>
            <p:ph idx="1"/>
          </p:nvPr>
        </p:nvSpPr>
        <p:spPr/>
        <p:txBody>
          <a:bodyPr>
            <a:normAutofit/>
          </a:bodyPr>
          <a:lstStyle/>
          <a:p>
            <a:pPr marL="336550" lvl="1" indent="-336550"/>
            <a:r>
              <a:rPr lang="en-US" sz="2400" dirty="0" smtClean="0">
                <a:solidFill>
                  <a:srgbClr val="FF6700"/>
                </a:solidFill>
              </a:rPr>
              <a:t>Resume</a:t>
            </a:r>
            <a:r>
              <a:rPr lang="en-US" sz="2400" dirty="0" smtClean="0"/>
              <a:t> </a:t>
            </a:r>
            <a:r>
              <a:rPr lang="en-US" sz="2400" dirty="0" smtClean="0">
                <a:sym typeface="Wingdings"/>
              </a:rPr>
              <a:t> </a:t>
            </a:r>
            <a:r>
              <a:rPr lang="en-US" sz="2400" dirty="0" smtClean="0">
                <a:solidFill>
                  <a:schemeClr val="accent4"/>
                </a:solidFill>
              </a:rPr>
              <a:t>Network</a:t>
            </a:r>
          </a:p>
          <a:p>
            <a:pPr marL="336550" lvl="1" indent="-336550"/>
            <a:r>
              <a:rPr lang="en-US" sz="2400" dirty="0" smtClean="0">
                <a:solidFill>
                  <a:srgbClr val="FF6700"/>
                </a:solidFill>
              </a:rPr>
              <a:t>Credential</a:t>
            </a:r>
            <a:r>
              <a:rPr lang="en-US" sz="2400" dirty="0" smtClean="0"/>
              <a:t> </a:t>
            </a:r>
            <a:r>
              <a:rPr lang="en-US" sz="2400" dirty="0" smtClean="0">
                <a:sym typeface="Wingdings"/>
              </a:rPr>
              <a:t></a:t>
            </a:r>
            <a:r>
              <a:rPr lang="en-US" sz="2400" dirty="0" smtClean="0"/>
              <a:t> </a:t>
            </a:r>
            <a:r>
              <a:rPr lang="en-US" sz="2400" dirty="0">
                <a:solidFill>
                  <a:schemeClr val="accent4"/>
                </a:solidFill>
              </a:rPr>
              <a:t>Narrative</a:t>
            </a:r>
          </a:p>
          <a:p>
            <a:pPr marL="336550" indent="-336550">
              <a:buFont typeface="Arial"/>
              <a:buChar char="•"/>
            </a:pPr>
            <a:r>
              <a:rPr lang="en-US" sz="2400" dirty="0" smtClean="0">
                <a:solidFill>
                  <a:schemeClr val="accent2"/>
                </a:solidFill>
              </a:rPr>
              <a:t>Students</a:t>
            </a:r>
            <a:r>
              <a:rPr lang="en-US" sz="2400" dirty="0" smtClean="0"/>
              <a:t>: </a:t>
            </a:r>
            <a:r>
              <a:rPr lang="en-US" sz="2400" dirty="0" smtClean="0">
                <a:solidFill>
                  <a:schemeClr val="accent5">
                    <a:lumMod val="60000"/>
                    <a:lumOff val="40000"/>
                  </a:schemeClr>
                </a:solidFill>
              </a:rPr>
              <a:t>experiences that </a:t>
            </a:r>
            <a:r>
              <a:rPr lang="en-US" sz="2400" dirty="0" smtClean="0">
                <a:solidFill>
                  <a:schemeClr val="accent5"/>
                </a:solidFill>
              </a:rPr>
              <a:t>build</a:t>
            </a:r>
            <a:r>
              <a:rPr lang="en-US" sz="2400" dirty="0" smtClean="0">
                <a:solidFill>
                  <a:schemeClr val="accent5">
                    <a:lumMod val="60000"/>
                    <a:lumOff val="40000"/>
                  </a:schemeClr>
                </a:solidFill>
              </a:rPr>
              <a:t> </a:t>
            </a:r>
            <a:r>
              <a:rPr lang="en-US" sz="2400" dirty="0" smtClean="0">
                <a:solidFill>
                  <a:schemeClr val="accent5"/>
                </a:solidFill>
              </a:rPr>
              <a:t>networks</a:t>
            </a:r>
            <a:r>
              <a:rPr lang="en-US" sz="2400" dirty="0" smtClean="0">
                <a:solidFill>
                  <a:schemeClr val="accent5">
                    <a:lumMod val="60000"/>
                    <a:lumOff val="40000"/>
                  </a:schemeClr>
                </a:solidFill>
              </a:rPr>
              <a:t> and </a:t>
            </a:r>
            <a:r>
              <a:rPr lang="en-US" sz="2400" dirty="0" smtClean="0">
                <a:solidFill>
                  <a:schemeClr val="accent5"/>
                </a:solidFill>
              </a:rPr>
              <a:t>narratives</a:t>
            </a:r>
            <a:endParaRPr lang="en-US" sz="2200" dirty="0" smtClean="0">
              <a:solidFill>
                <a:schemeClr val="accent5"/>
              </a:solidFill>
            </a:endParaRPr>
          </a:p>
          <a:p>
            <a:pPr marL="336550" indent="-336550">
              <a:buFont typeface="Arial"/>
              <a:buChar char="•"/>
            </a:pPr>
            <a:r>
              <a:rPr lang="en-US" sz="2400" dirty="0" smtClean="0">
                <a:solidFill>
                  <a:srgbClr val="FEA022"/>
                </a:solidFill>
              </a:rPr>
              <a:t>Employers</a:t>
            </a:r>
            <a:r>
              <a:rPr lang="en-US" sz="2400" dirty="0"/>
              <a:t>:</a:t>
            </a:r>
            <a:r>
              <a:rPr lang="en-US" sz="2400" dirty="0" smtClean="0"/>
              <a:t> </a:t>
            </a:r>
            <a:r>
              <a:rPr lang="en-US" sz="2400" dirty="0" smtClean="0">
                <a:solidFill>
                  <a:schemeClr val="accent5"/>
                </a:solidFill>
              </a:rPr>
              <a:t>more</a:t>
            </a:r>
            <a:r>
              <a:rPr lang="en-US" sz="2400" dirty="0" smtClean="0">
                <a:solidFill>
                  <a:schemeClr val="accent5">
                    <a:lumMod val="60000"/>
                    <a:lumOff val="40000"/>
                  </a:schemeClr>
                </a:solidFill>
              </a:rPr>
              <a:t> </a:t>
            </a:r>
            <a:r>
              <a:rPr lang="en-US" sz="2400" dirty="0" smtClean="0">
                <a:solidFill>
                  <a:schemeClr val="accent5"/>
                </a:solidFill>
              </a:rPr>
              <a:t>value</a:t>
            </a:r>
            <a:r>
              <a:rPr lang="en-US" sz="2400" dirty="0" smtClean="0">
                <a:solidFill>
                  <a:schemeClr val="accent5">
                    <a:lumMod val="60000"/>
                    <a:lumOff val="40000"/>
                  </a:schemeClr>
                </a:solidFill>
              </a:rPr>
              <a:t>, less hassle in participation</a:t>
            </a:r>
          </a:p>
          <a:p>
            <a:pPr marL="336550" indent="-336550">
              <a:buFont typeface="Arial"/>
              <a:buChar char="•"/>
            </a:pPr>
            <a:r>
              <a:rPr lang="en-US" sz="2400" dirty="0" smtClean="0">
                <a:solidFill>
                  <a:srgbClr val="FEA022"/>
                </a:solidFill>
              </a:rPr>
              <a:t>Educators</a:t>
            </a:r>
            <a:r>
              <a:rPr lang="en-US" sz="2400" dirty="0"/>
              <a:t>:</a:t>
            </a:r>
            <a:r>
              <a:rPr lang="en-US" sz="2400" dirty="0" smtClean="0">
                <a:sym typeface="Wingdings"/>
              </a:rPr>
              <a:t> </a:t>
            </a:r>
            <a:r>
              <a:rPr lang="en-US" sz="2400" dirty="0" smtClean="0">
                <a:solidFill>
                  <a:schemeClr val="accent5"/>
                </a:solidFill>
              </a:rPr>
              <a:t>assure</a:t>
            </a:r>
            <a:r>
              <a:rPr lang="en-US" sz="2400" dirty="0" smtClean="0">
                <a:solidFill>
                  <a:srgbClr val="C9E891"/>
                </a:solidFill>
              </a:rPr>
              <a:t> </a:t>
            </a:r>
            <a:r>
              <a:rPr lang="en-US" sz="2400" dirty="0" smtClean="0">
                <a:solidFill>
                  <a:schemeClr val="accent5"/>
                </a:solidFill>
              </a:rPr>
              <a:t>quality</a:t>
            </a:r>
            <a:r>
              <a:rPr lang="en-US" sz="2400" dirty="0" smtClean="0">
                <a:solidFill>
                  <a:srgbClr val="C9E891"/>
                </a:solidFill>
              </a:rPr>
              <a:t> &amp; control costs at scale</a:t>
            </a:r>
          </a:p>
        </p:txBody>
      </p:sp>
    </p:spTree>
    <p:extLst>
      <p:ext uri="{BB962C8B-B14F-4D97-AF65-F5344CB8AC3E}">
        <p14:creationId xmlns:p14="http://schemas.microsoft.com/office/powerpoint/2010/main" val="638337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Experiential Opportunity</a:t>
            </a:r>
            <a:endParaRPr lang="en-US" dirty="0"/>
          </a:p>
        </p:txBody>
      </p:sp>
      <p:sp>
        <p:nvSpPr>
          <p:cNvPr id="3" name="Text Placeholder 2"/>
          <p:cNvSpPr>
            <a:spLocks noGrp="1"/>
          </p:cNvSpPr>
          <p:nvPr>
            <p:ph type="body" idx="1"/>
          </p:nvPr>
        </p:nvSpPr>
        <p:spPr/>
        <p:txBody>
          <a:bodyPr>
            <a:normAutofit lnSpcReduction="10000"/>
          </a:bodyPr>
          <a:lstStyle/>
          <a:p>
            <a:r>
              <a:rPr lang="en-US" dirty="0" smtClean="0">
                <a:solidFill>
                  <a:schemeClr val="accent3"/>
                </a:solidFill>
              </a:rPr>
              <a:t>Current Education</a:t>
            </a:r>
            <a:endParaRPr lang="en-US" dirty="0">
              <a:solidFill>
                <a:schemeClr val="accent3"/>
              </a:solidFill>
            </a:endParaRPr>
          </a:p>
        </p:txBody>
      </p:sp>
      <p:sp>
        <p:nvSpPr>
          <p:cNvPr id="4" name="Content Placeholder 3"/>
          <p:cNvSpPr>
            <a:spLocks noGrp="1"/>
          </p:cNvSpPr>
          <p:nvPr>
            <p:ph sz="half" idx="2"/>
          </p:nvPr>
        </p:nvSpPr>
        <p:spPr/>
        <p:txBody>
          <a:bodyPr/>
          <a:lstStyle/>
          <a:p>
            <a:r>
              <a:rPr lang="en-US" dirty="0"/>
              <a:t>7</a:t>
            </a:r>
            <a:r>
              <a:rPr lang="en-US" dirty="0" smtClean="0"/>
              <a:t>0%+ Who, What, When, Where</a:t>
            </a:r>
          </a:p>
          <a:p>
            <a:r>
              <a:rPr lang="en-US" dirty="0"/>
              <a:t>2</a:t>
            </a:r>
            <a:r>
              <a:rPr lang="en-US" dirty="0" smtClean="0"/>
              <a:t>0% How</a:t>
            </a:r>
          </a:p>
          <a:p>
            <a:r>
              <a:rPr lang="en-US" dirty="0" smtClean="0"/>
              <a:t>10% Why</a:t>
            </a:r>
          </a:p>
          <a:p>
            <a:endParaRPr lang="en-US" dirty="0"/>
          </a:p>
          <a:p>
            <a:r>
              <a:rPr lang="en-US" dirty="0" smtClean="0"/>
              <a:t>Learn then Do</a:t>
            </a:r>
          </a:p>
        </p:txBody>
      </p:sp>
      <p:sp>
        <p:nvSpPr>
          <p:cNvPr id="5" name="Text Placeholder 4"/>
          <p:cNvSpPr>
            <a:spLocks noGrp="1"/>
          </p:cNvSpPr>
          <p:nvPr>
            <p:ph type="body" sz="quarter" idx="3"/>
          </p:nvPr>
        </p:nvSpPr>
        <p:spPr/>
        <p:txBody>
          <a:bodyPr>
            <a:normAutofit lnSpcReduction="10000"/>
          </a:bodyPr>
          <a:lstStyle/>
          <a:p>
            <a:r>
              <a:rPr lang="en-US" dirty="0" smtClean="0">
                <a:solidFill>
                  <a:srgbClr val="70A525"/>
                </a:solidFill>
              </a:rPr>
              <a:t>Future Education</a:t>
            </a:r>
            <a:endParaRPr lang="en-US" dirty="0">
              <a:solidFill>
                <a:srgbClr val="70A525"/>
              </a:solidFill>
            </a:endParaRPr>
          </a:p>
        </p:txBody>
      </p:sp>
      <p:sp>
        <p:nvSpPr>
          <p:cNvPr id="6" name="Content Placeholder 5"/>
          <p:cNvSpPr>
            <a:spLocks noGrp="1"/>
          </p:cNvSpPr>
          <p:nvPr>
            <p:ph sz="quarter" idx="4"/>
          </p:nvPr>
        </p:nvSpPr>
        <p:spPr/>
        <p:txBody>
          <a:bodyPr/>
          <a:lstStyle/>
          <a:p>
            <a:r>
              <a:rPr lang="en-US" dirty="0"/>
              <a:t>4</a:t>
            </a:r>
            <a:r>
              <a:rPr lang="en-US" dirty="0" smtClean="0"/>
              <a:t>0% How</a:t>
            </a:r>
          </a:p>
          <a:p>
            <a:r>
              <a:rPr lang="en-US" dirty="0"/>
              <a:t>4</a:t>
            </a:r>
            <a:r>
              <a:rPr lang="en-US" dirty="0" smtClean="0"/>
              <a:t>0% Why</a:t>
            </a:r>
          </a:p>
          <a:p>
            <a:r>
              <a:rPr lang="en-US" dirty="0" smtClean="0"/>
              <a:t>20% Who, What,  When. Where</a:t>
            </a:r>
          </a:p>
          <a:p>
            <a:endParaRPr lang="en-US" dirty="0"/>
          </a:p>
          <a:p>
            <a:r>
              <a:rPr lang="en-US" dirty="0" smtClean="0"/>
              <a:t>Learn while Doing</a:t>
            </a:r>
          </a:p>
        </p:txBody>
      </p:sp>
    </p:spTree>
    <p:extLst>
      <p:ext uri="{BB962C8B-B14F-4D97-AF65-F5344CB8AC3E}">
        <p14:creationId xmlns:p14="http://schemas.microsoft.com/office/powerpoint/2010/main" val="3790233451"/>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Challenges</a:t>
            </a:r>
            <a:endParaRPr lang="en-US" dirty="0"/>
          </a:p>
        </p:txBody>
      </p:sp>
      <p:sp>
        <p:nvSpPr>
          <p:cNvPr id="3" name="Text Placeholder 2"/>
          <p:cNvSpPr>
            <a:spLocks noGrp="1"/>
          </p:cNvSpPr>
          <p:nvPr>
            <p:ph type="body" idx="1"/>
          </p:nvPr>
        </p:nvSpPr>
        <p:spPr/>
        <p:txBody>
          <a:bodyPr/>
          <a:lstStyle/>
          <a:p>
            <a:r>
              <a:rPr lang="en-US" dirty="0" smtClean="0"/>
              <a:t>Or – why disruption is the only way</a:t>
            </a:r>
            <a:endParaRPr lang="en-US" dirty="0"/>
          </a:p>
        </p:txBody>
      </p:sp>
    </p:spTree>
    <p:extLst>
      <p:ext uri="{BB962C8B-B14F-4D97-AF65-F5344CB8AC3E}">
        <p14:creationId xmlns:p14="http://schemas.microsoft.com/office/powerpoint/2010/main" val="3346149160"/>
      </p:ext>
    </p:extLst>
  </p:cSld>
  <p:clrMapOvr>
    <a:masterClrMapping/>
  </p:clrMapOvr>
  <p:transition xmlns:p14="http://schemas.microsoft.com/office/powerpoint/2010/mai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auwR.FaB06ZAzNy8cUsV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ihSpux.c0qZaf_qo2ySO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AnlVmXbUWYyYtr8J4v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IemlDcjlkyZuyBnmRl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JqbhntsPkaS1GBRiokdI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ZvHMlIqxUawg0u238cL8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_3pTuWpHVUyh5VvI11XG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ekpvs0VyU60wpRxd..Gs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R5BqPzctVEaBZy0AIEuO7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ekpvs0VyU60wpRxd..Gs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wIu0xjEnkWF4SFbb9laU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vTti_6DSEas0lO9w.xAb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2ZHmwOGoS0O61ddaH_aOk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76Hxw1s60uFO4inp8o0D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KdUnYM680Wqc7YV1jv2K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eauwR.FaB06ZAzNy8cUsV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ihSpux.c0qZaf_qo2ySO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7.AnlVmXbUWYyYtr8J4vu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IemlDcjlkyZuyBnmRlD.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JqbhntsPkaS1GBRiokdI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ZvHMlIqxUawg0u238cL8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_3pTuWpHVUyh5VvI11XG5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wIu0xjEnkWF4SFbb9laU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5BqPzctVEaBZy0AIEuO7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DfBCX92Bd0G96Xn3pNgjT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ylyMlapAUufw5B7oeR._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vTti_6DSEas0lO9w.xA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ZHmwOGoS0O61ddaH_aO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76Hxw1s60uFO4inp8o0D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KdUnYM680Wqc7YV1jv2Kg"/>
</p:tagLst>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Intersective">
  <a:themeElements>
    <a:clrScheme name="Intersective">
      <a:dk1>
        <a:sysClr val="windowText" lastClr="000000"/>
      </a:dk1>
      <a:lt1>
        <a:srgbClr val="FFFFFF"/>
      </a:lt1>
      <a:dk2>
        <a:srgbClr val="000000"/>
      </a:dk2>
      <a:lt2>
        <a:srgbClr val="FFFFFF"/>
      </a:lt2>
      <a:accent1>
        <a:srgbClr val="00B0F0"/>
      </a:accent1>
      <a:accent2>
        <a:srgbClr val="C9DD03"/>
      </a:accent2>
      <a:accent3>
        <a:srgbClr val="002060"/>
      </a:accent3>
      <a:accent4>
        <a:srgbClr val="197193"/>
      </a:accent4>
      <a:accent5>
        <a:srgbClr val="72C7E7"/>
      </a:accent5>
      <a:accent6>
        <a:srgbClr val="646E01"/>
      </a:accent6>
      <a:hlink>
        <a:srgbClr val="00A1DE"/>
      </a:hlink>
      <a:folHlink>
        <a:srgbClr val="00A1DE"/>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200" dirty="0" err="1" smtClean="0">
            <a:solidFill>
              <a:schemeClr val="tx1"/>
            </a:solidFill>
          </a:defRPr>
        </a:defPPr>
      </a:lstStyle>
    </a:txDef>
  </a:objectDefaults>
  <a:extraClrSchemeLst/>
</a:theme>
</file>

<file path=ppt/theme/theme3.xml><?xml version="1.0" encoding="utf-8"?>
<a:theme xmlns:a="http://schemas.openxmlformats.org/drawingml/2006/main" name="1_Intersective">
  <a:themeElements>
    <a:clrScheme name="Intersective">
      <a:dk1>
        <a:sysClr val="windowText" lastClr="000000"/>
      </a:dk1>
      <a:lt1>
        <a:srgbClr val="FFFFFF"/>
      </a:lt1>
      <a:dk2>
        <a:srgbClr val="000000"/>
      </a:dk2>
      <a:lt2>
        <a:srgbClr val="FFFFFF"/>
      </a:lt2>
      <a:accent1>
        <a:srgbClr val="00B0F0"/>
      </a:accent1>
      <a:accent2>
        <a:srgbClr val="C9DD03"/>
      </a:accent2>
      <a:accent3>
        <a:srgbClr val="002060"/>
      </a:accent3>
      <a:accent4>
        <a:srgbClr val="197193"/>
      </a:accent4>
      <a:accent5>
        <a:srgbClr val="72C7E7"/>
      </a:accent5>
      <a:accent6>
        <a:srgbClr val="646E01"/>
      </a:accent6>
      <a:hlink>
        <a:srgbClr val="00A1DE"/>
      </a:hlink>
      <a:folHlink>
        <a:srgbClr val="00A1DE"/>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200" dirty="0" err="1" smtClean="0">
            <a:solidFill>
              <a:schemeClr val="tx1"/>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Kilter.thmx</Template>
  <TotalTime>938</TotalTime>
  <Words>2334</Words>
  <Application>Microsoft Macintosh PowerPoint</Application>
  <PresentationFormat>On-screen Show (4:3)</PresentationFormat>
  <Paragraphs>215</Paragraphs>
  <Slides>37</Slides>
  <Notes>16</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41" baseType="lpstr">
      <vt:lpstr>Kilter</vt:lpstr>
      <vt:lpstr>Intersective</vt:lpstr>
      <vt:lpstr>1_Intersective</vt:lpstr>
      <vt:lpstr>think-cell Slide</vt:lpstr>
      <vt:lpstr>Experiential professional.edu</vt:lpstr>
      <vt:lpstr>Why me?</vt:lpstr>
      <vt:lpstr>Professional Education Challenges</vt:lpstr>
      <vt:lpstr>Outline</vt:lpstr>
      <vt:lpstr>Trends</vt:lpstr>
      <vt:lpstr>Scale</vt:lpstr>
      <vt:lpstr>Why Experiential?</vt:lpstr>
      <vt:lpstr>The Experiential Opportunity</vt:lpstr>
      <vt:lpstr>Scale Challenges</vt:lpstr>
      <vt:lpstr>WIL@scale challenges</vt:lpstr>
      <vt:lpstr>Quantity</vt:lpstr>
      <vt:lpstr>Support</vt:lpstr>
      <vt:lpstr>Assurance</vt:lpstr>
      <vt:lpstr>Industry Benefit</vt:lpstr>
      <vt:lpstr>The Disruptors</vt:lpstr>
      <vt:lpstr>Tech Disrupting Education</vt:lpstr>
      <vt:lpstr>What are we doing?</vt:lpstr>
      <vt:lpstr>Intersective helps educators, employers and students achieve better outcomes from experiential learning collaboration</vt:lpstr>
      <vt:lpstr>Customers &amp; partners</vt:lpstr>
      <vt:lpstr>What Outcomes can we improve?</vt:lpstr>
      <vt:lpstr>Improving Student Outcomes</vt:lpstr>
      <vt:lpstr>“Project” structure drives action and reflection</vt:lpstr>
      <vt:lpstr>Collaboration that feels like social media</vt:lpstr>
      <vt:lpstr>Connects project work &amp; reflections to skills</vt:lpstr>
      <vt:lpstr>Improving Educator Outcomes</vt:lpstr>
      <vt:lpstr>PowerPoint Presentation</vt:lpstr>
      <vt:lpstr>Automated Analytics enables more reflection, feedback</vt:lpstr>
      <vt:lpstr>Project templates speed up setup &amp; host onboarding</vt:lpstr>
      <vt:lpstr>Improving Employer Outcomes</vt:lpstr>
      <vt:lpstr>Clarity of time commitment, expectations</vt:lpstr>
      <vt:lpstr>Project Handover, Knowledge Management</vt:lpstr>
      <vt:lpstr>Example Collaborations</vt:lpstr>
      <vt:lpstr>Westpac ASX 200 Dealbook</vt:lpstr>
      <vt:lpstr>Student innovation network</vt:lpstr>
      <vt:lpstr>The EY Asian Century initiative brings diverse multi-cultural teams of students from together with EY Australia clients to develop strategies for Asian growth</vt:lpstr>
      <vt:lpstr>PowerPoint Presentation</vt:lpstr>
      <vt:lpstr>Thankyou </vt:lpstr>
    </vt:vector>
  </TitlesOfParts>
  <Company>Intersective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Experiential Disruption</dc:title>
  <dc:creator>Wes Sonnenreich</dc:creator>
  <cp:lastModifiedBy>Wes Sonnenreich</cp:lastModifiedBy>
  <cp:revision>38</cp:revision>
  <cp:lastPrinted>2014-06-25T15:23:09Z</cp:lastPrinted>
  <dcterms:created xsi:type="dcterms:W3CDTF">2014-06-25T04:53:29Z</dcterms:created>
  <dcterms:modified xsi:type="dcterms:W3CDTF">2015-12-17T01:05:32Z</dcterms:modified>
</cp:coreProperties>
</file>